
<file path=[Content_Types].xml><?xml version="1.0" encoding="utf-8"?>
<Types xmlns="http://schemas.openxmlformats.org/package/2006/content-types">
  <Override PartName="/ppt/slides/slide18.xml" ContentType="application/vnd.openxmlformats-officedocument.presentationml.slide+xml"/>
  <Override PartName="/ppt/slides/slide9.xml" ContentType="application/vnd.openxmlformats-officedocument.presentationml.slide+xml"/>
  <Override PartName="/ppt/slides/slide14.xml" ContentType="application/vnd.openxmlformats-officedocument.presentationml.slide+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s/slide5.xml" ContentType="application/vnd.openxmlformats-officedocument.presentationml.slide+xml"/>
  <Override PartName="/ppt/slides/slide38.xml" ContentType="application/vnd.openxmlformats-officedocument.presentationml.slide+xml"/>
  <Default Extension="rels" ContentType="application/vnd.openxmlformats-package.relationships+xml"/>
  <Override PartName="/ppt/slides/slide10.xml" ContentType="application/vnd.openxmlformats-officedocument.presentationml.slide+xml"/>
  <Override PartName="/ppt/slideLayouts/slideLayout5.xml" ContentType="application/vnd.openxmlformats-officedocument.presentationml.slideLayout+xml"/>
  <Default Extension="jpeg" ContentType="image/jpeg"/>
  <Override PartName="/ppt/slides/slide1.xml" ContentType="application/vnd.openxmlformats-officedocument.presentationml.slide+xml"/>
  <Override PartName="/ppt/slides/slide26.xml" ContentType="application/vnd.openxmlformats-officedocument.presentationml.slide+xml"/>
  <Override PartName="/ppt/slides/slide34.xml" ContentType="application/vnd.openxmlformats-officedocument.presentationml.slide+xml"/>
  <Override PartName="/docProps/app.xml" ContentType="application/vnd.openxmlformats-officedocument.extended-properties+xml"/>
  <Override PartName="/ppt/slideLayouts/slideLayout1.xml" ContentType="application/vnd.openxmlformats-officedocument.presentationml.slideLayout+xml"/>
  <Override PartName="/ppt/slides/slide22.xml" ContentType="application/vnd.openxmlformats-officedocument.presentationml.slide+xml"/>
  <Override PartName="/ppt/slides/slide30.xml" ContentType="application/vnd.openxmlformats-officedocument.presentationml.slide+xml"/>
  <Default Extension="xml" ContentType="application/xml"/>
  <Override PartName="/ppt/slides/slide19.xml" ContentType="application/vnd.openxmlformats-officedocument.presentationml.slide+xml"/>
  <Override PartName="/ppt/tableStyles.xml" ContentType="application/vnd.openxmlformats-officedocument.presentationml.tableStyles+xml"/>
  <Override PartName="/ppt/slides/slide15.xml" ContentType="application/vnd.openxmlformats-officedocument.presentationml.slide+xml"/>
  <Override PartName="/ppt/slides/slide6.xml" ContentType="application/vnd.openxmlformats-officedocument.presentationml.slide+xml"/>
  <Override PartName="/docProps/core.xml" ContentType="application/vnd.openxmlformats-package.core-properties+xml"/>
  <Override PartName="/ppt/slides/slide11.xml" ContentType="application/vnd.openxmlformats-officedocument.presentationml.slide+xml"/>
  <Override PartName="/ppt/slideLayouts/slideLayout6.xml" ContentType="application/vnd.openxmlformats-officedocument.presentationml.slideLayout+xml"/>
  <Override PartName="/ppt/slides/slide27.xml" ContentType="application/vnd.openxmlformats-officedocument.presentationml.slide+xml"/>
  <Override PartName="/ppt/slides/slide35.xml" ContentType="application/vnd.openxmlformats-officedocument.presentationml.slide+xml"/>
  <Override PartName="/ppt/slides/slide2.xml" ContentType="application/vnd.openxmlformats-officedocument.presentationml.slide+xml"/>
  <Default Extension="png" ContentType="image/png"/>
  <Override PartName="/ppt/slideLayouts/slideLayout2.xml" ContentType="application/vnd.openxmlformats-officedocument.presentationml.slideLayout+xml"/>
  <Override PartName="/ppt/slides/slide23.xml" ContentType="application/vnd.openxmlformats-officedocument.presentationml.slide+xml"/>
  <Override PartName="/ppt/slides/slide31.xml" ContentType="application/vnd.openxmlformats-officedocument.presentationml.slide+xml"/>
  <Override PartName="/ppt/slides/slide16.xml" ContentType="application/vnd.openxmlformats-officedocument.presentationml.slide+xml"/>
  <Override PartName="/ppt/slides/slide7.xml" ContentType="application/vnd.openxmlformats-officedocument.presentationml.slide+xml"/>
  <Override PartName="/ppt/presentation.xml" ContentType="application/vnd.openxmlformats-officedocument.presentationml.presentation.main+xml"/>
  <Override PartName="/ppt/slides/slide12.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28.xml" ContentType="application/vnd.openxmlformats-officedocument.presentationml.slide+xml"/>
  <Override PartName="/ppt/slides/slide36.xml" ContentType="application/vnd.openxmlformats-officedocument.presentationml.slide+xml"/>
  <Override PartName="/ppt/slideLayouts/slideLayout3.xml" ContentType="application/vnd.openxmlformats-officedocument.presentationml.slideLayout+xml"/>
  <Override PartName="/ppt/slides/slide24.xml" ContentType="application/vnd.openxmlformats-officedocument.presentationml.slide+xml"/>
  <Override PartName="/ppt/slides/slide32.xml" ContentType="application/vnd.openxmlformats-officedocument.presentationml.slide+xml"/>
  <Override PartName="/ppt/slides/slide20.xml" ContentType="application/vnd.openxmlformats-officedocument.presentationml.slide+xml"/>
  <Override PartName="/ppt/slides/slide1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slides/slide13.xml" ContentType="application/vnd.openxmlformats-officedocument.presentationml.slide+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s/slide4.xml" ContentType="application/vnd.openxmlformats-officedocument.presentationml.slide+xml"/>
  <Override PartName="/ppt/slides/slide37.xml" ContentType="application/vnd.openxmlformats-officedocument.presentationml.slide+xml"/>
  <Override PartName="/ppt/slides/slide29.xml" ContentType="application/vnd.openxmlformats-officedocument.presentationml.slide+xml"/>
  <Override PartName="/ppt/slideLayouts/slideLayout4.xml" ContentType="application/vnd.openxmlformats-officedocument.presentationml.slideLayout+xml"/>
  <Override PartName="/ppt/slides/slide25.xml" ContentType="application/vnd.openxmlformats-officedocument.presentationml.slide+xml"/>
  <Override PartName="/ppt/slides/slide33.xml" ContentType="application/vnd.openxmlformats-officedocument.presentationml.slide+xml"/>
  <Override PartName="/ppt/slideMasters/slideMaster1.xml" ContentType="application/vnd.openxmlformats-officedocument.presentationml.slideMaster+xml"/>
  <Override PartName="/ppt/theme/theme1.xml" ContentType="application/vnd.openxmlformats-officedocument.theme+xml"/>
  <Override PartName="/ppt/slides/slide21.xml" ContentType="application/vnd.openxmlformats-officedocument.presentationml.slide+xml"/>
  <Default Extension="bin" ContentType="application/vnd.openxmlformats-officedocument.presentationml.printerSettings"/>
  <Override PartName="/ppt/viewProps.xml" ContentType="application/vnd.openxmlformats-officedocument.presentationml.viewPro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p:sldMasterIdLst>
    <p:sldMasterId id="2147483648" r:id="rId1"/>
  </p:sldMasterIdLst>
  <p:sldIdLst>
    <p:sldId id="256" r:id="rId2"/>
    <p:sldId id="282" r:id="rId3"/>
    <p:sldId id="283" r:id="rId4"/>
    <p:sldId id="284" r:id="rId5"/>
    <p:sldId id="285" r:id="rId6"/>
    <p:sldId id="286" r:id="rId7"/>
    <p:sldId id="287" r:id="rId8"/>
    <p:sldId id="288" r:id="rId9"/>
    <p:sldId id="257" r:id="rId10"/>
    <p:sldId id="258" r:id="rId11"/>
    <p:sldId id="259" r:id="rId12"/>
    <p:sldId id="260" r:id="rId13"/>
    <p:sldId id="261" r:id="rId14"/>
    <p:sldId id="262" r:id="rId15"/>
    <p:sldId id="263" r:id="rId16"/>
    <p:sldId id="264" r:id="rId17"/>
    <p:sldId id="276" r:id="rId18"/>
    <p:sldId id="265" r:id="rId19"/>
    <p:sldId id="277" r:id="rId20"/>
    <p:sldId id="266" r:id="rId21"/>
    <p:sldId id="278" r:id="rId22"/>
    <p:sldId id="267" r:id="rId23"/>
    <p:sldId id="280" r:id="rId24"/>
    <p:sldId id="268" r:id="rId25"/>
    <p:sldId id="281" r:id="rId26"/>
    <p:sldId id="269" r:id="rId27"/>
    <p:sldId id="270" r:id="rId28"/>
    <p:sldId id="271" r:id="rId29"/>
    <p:sldId id="272" r:id="rId30"/>
    <p:sldId id="273" r:id="rId31"/>
    <p:sldId id="274" r:id="rId32"/>
    <p:sldId id="275" r:id="rId33"/>
    <p:sldId id="289" r:id="rId34"/>
    <p:sldId id="291" r:id="rId35"/>
    <p:sldId id="290" r:id="rId36"/>
    <p:sldId id="292" r:id="rId37"/>
    <p:sldId id="293" r:id="rId38"/>
    <p:sldId id="294" r:id="rId39"/>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lrMru>
    <a:srgbClr val="80008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32787"/>
    <p:restoredTop sz="90929"/>
  </p:normalViewPr>
  <p:slideViewPr>
    <p:cSldViewPr>
      <p:cViewPr varScale="1">
        <p:scale>
          <a:sx n="92" d="100"/>
          <a:sy n="92" d="100"/>
        </p:scale>
        <p:origin x="-104" y="-12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40" Type="http://schemas.openxmlformats.org/officeDocument/2006/relationships/printerSettings" Target="printerSettings/printerSettings1.bin"/><Relationship Id="rId41" Type="http://schemas.openxmlformats.org/officeDocument/2006/relationships/presProps" Target="presProps.xml"/><Relationship Id="rId42" Type="http://schemas.openxmlformats.org/officeDocument/2006/relationships/viewProps" Target="viewProps.xml"/><Relationship Id="rId43" Type="http://schemas.openxmlformats.org/officeDocument/2006/relationships/theme" Target="theme/theme1.xml"/><Relationship Id="rId4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60F6EA94-D8EA-4542-882E-1DFA1D6D086A}"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51DA71FA-29D4-46C1-BD4F-8ED264365B25}"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9932245-CA5B-402A-BE1A-5A0B4AC7C26A}"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E933CF5-C4C1-4C32-916D-1AF5FA59487F}"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0F35812A-04F4-4863-908F-168277062DF4}"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1EE857D3-4AA4-4BD4-96E2-C85B92FB65AF}"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06B4B849-9CA3-410A-8FC3-04560F1A9918}"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FC1674BE-2207-4EB2-AAF2-7D3BD4E2F9AF}"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37F3DD5B-E941-4837-8F1D-61CFFBAD1182}"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2AAC2569-2DA4-4117-B6AC-0C5D1393FA0A}"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CC3C07B3-5FDB-4552-92B8-38E922D6D0A9}"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800080"/>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F19BB67B-B416-4F90-8017-843BE7AD6633}"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Times New Roman" pitchFamily="18" charset="0"/>
        </a:defRPr>
      </a:lvl2pPr>
      <a:lvl3pPr algn="ctr" rtl="0" fontAlgn="base">
        <a:spcBef>
          <a:spcPct val="0"/>
        </a:spcBef>
        <a:spcAft>
          <a:spcPct val="0"/>
        </a:spcAft>
        <a:defRPr sz="4400">
          <a:solidFill>
            <a:schemeClr val="tx2"/>
          </a:solidFill>
          <a:latin typeface="Times New Roman" pitchFamily="18" charset="0"/>
        </a:defRPr>
      </a:lvl3pPr>
      <a:lvl4pPr algn="ctr" rtl="0" fontAlgn="base">
        <a:spcBef>
          <a:spcPct val="0"/>
        </a:spcBef>
        <a:spcAft>
          <a:spcPct val="0"/>
        </a:spcAft>
        <a:defRPr sz="4400">
          <a:solidFill>
            <a:schemeClr val="tx2"/>
          </a:solidFill>
          <a:latin typeface="Times New Roman" pitchFamily="18" charset="0"/>
        </a:defRPr>
      </a:lvl4pPr>
      <a:lvl5pPr algn="ctr" rtl="0" fontAlgn="base">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jpe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3.jpe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4.jpe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5.pn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hyperlink" Target="http://www.compart-multimedia.com/virtuale/us/roma/rome/ancient_roman_empire/roman_forum/roman_forum.htm" TargetMode="Externa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6.jpeg"/></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7.jpeg"/></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8.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50" name="WordArt 2"/>
          <p:cNvSpPr>
            <a:spLocks noChangeArrowheads="1" noChangeShapeType="1" noTextEdit="1"/>
          </p:cNvSpPr>
          <p:nvPr/>
        </p:nvSpPr>
        <p:spPr bwMode="auto">
          <a:xfrm>
            <a:off x="914400" y="1066800"/>
            <a:ext cx="7010400" cy="4419600"/>
          </a:xfrm>
          <a:prstGeom prst="rect">
            <a:avLst/>
          </a:prstGeom>
        </p:spPr>
        <p:txBody>
          <a:bodyPr wrap="none" fromWordArt="1">
            <a:prstTxWarp prst="textPlain">
              <a:avLst>
                <a:gd name="adj" fmla="val 50000"/>
              </a:avLst>
            </a:prstTxWarp>
          </a:bodyPr>
          <a:lstStyle/>
          <a:p>
            <a:pPr algn="ctr"/>
            <a:r>
              <a:rPr lang="en-US" sz="3600" kern="10" spc="720">
                <a:ln w="9525">
                  <a:noFill/>
                  <a:round/>
                  <a:headEnd/>
                  <a:tailEnd/>
                </a:ln>
                <a:gradFill rotWithShape="0">
                  <a:gsLst>
                    <a:gs pos="0">
                      <a:srgbClr val="AAAAAA"/>
                    </a:gs>
                    <a:gs pos="100000">
                      <a:srgbClr val="FFFFFF"/>
                    </a:gs>
                  </a:gsLst>
                  <a:lin ang="5400000" scaled="1"/>
                </a:gradFill>
                <a:effectLst>
                  <a:outerShdw dist="45791" dir="3378596" algn="ctr" rotWithShape="0">
                    <a:srgbClr val="4D4D4D"/>
                  </a:outerShdw>
                </a:effectLst>
                <a:latin typeface="Cooper Black"/>
              </a:rPr>
              <a:t>Roman</a:t>
            </a:r>
          </a:p>
          <a:p>
            <a:pPr algn="ctr"/>
            <a:r>
              <a:rPr lang="en-US" sz="3600" kern="10" spc="720">
                <a:ln w="9525">
                  <a:noFill/>
                  <a:round/>
                  <a:headEnd/>
                  <a:tailEnd/>
                </a:ln>
                <a:gradFill rotWithShape="0">
                  <a:gsLst>
                    <a:gs pos="0">
                      <a:srgbClr val="AAAAAA"/>
                    </a:gs>
                    <a:gs pos="100000">
                      <a:srgbClr val="FFFFFF"/>
                    </a:gs>
                  </a:gsLst>
                  <a:lin ang="5400000" scaled="1"/>
                </a:gradFill>
                <a:effectLst>
                  <a:outerShdw dist="45791" dir="3378596" algn="ctr" rotWithShape="0">
                    <a:srgbClr val="4D4D4D"/>
                  </a:outerShdw>
                </a:effectLst>
                <a:latin typeface="Cooper Black"/>
              </a:rPr>
              <a:t>Government</a:t>
            </a: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098" name="Rectangle 2"/>
          <p:cNvSpPr>
            <a:spLocks noChangeArrowheads="1"/>
          </p:cNvSpPr>
          <p:nvPr/>
        </p:nvSpPr>
        <p:spPr bwMode="auto">
          <a:xfrm>
            <a:off x="762000" y="911225"/>
            <a:ext cx="7543800" cy="5946775"/>
          </a:xfrm>
          <a:prstGeom prst="rect">
            <a:avLst/>
          </a:prstGeom>
          <a:noFill/>
          <a:ln w="9525">
            <a:noFill/>
            <a:miter lim="800000"/>
            <a:headEnd/>
            <a:tailEnd/>
          </a:ln>
          <a:effectLst/>
        </p:spPr>
        <p:txBody>
          <a:bodyPr>
            <a:spAutoFit/>
          </a:bodyPr>
          <a:lstStyle/>
          <a:p>
            <a:pPr algn="ctr"/>
            <a:r>
              <a:rPr lang="en-US" sz="4800">
                <a:solidFill>
                  <a:schemeClr val="bg1"/>
                </a:solidFill>
                <a:latin typeface="Cooper Black" pitchFamily="18" charset="0"/>
              </a:rPr>
              <a:t>Since the Romans did not want one man to make all of the laws, they decided to balance the power of the government between three branches:</a:t>
            </a:r>
          </a:p>
          <a:p>
            <a:pPr eaLnBrk="0" hangingPunct="0"/>
            <a:endParaRPr lang="en-US" sz="4800">
              <a:solidFill>
                <a:schemeClr val="bg1"/>
              </a:solidFill>
              <a:latin typeface="Cooper Black"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122" name="Rectangle 2"/>
          <p:cNvSpPr>
            <a:spLocks noChangeArrowheads="1"/>
          </p:cNvSpPr>
          <p:nvPr/>
        </p:nvSpPr>
        <p:spPr bwMode="auto">
          <a:xfrm>
            <a:off x="1066800" y="762000"/>
            <a:ext cx="7239000" cy="5848350"/>
          </a:xfrm>
          <a:prstGeom prst="rect">
            <a:avLst/>
          </a:prstGeom>
          <a:noFill/>
          <a:ln w="9525">
            <a:noFill/>
            <a:miter lim="800000"/>
            <a:headEnd/>
            <a:tailEnd/>
          </a:ln>
          <a:effectLst/>
        </p:spPr>
        <p:txBody>
          <a:bodyPr>
            <a:spAutoFit/>
          </a:bodyPr>
          <a:lstStyle/>
          <a:p>
            <a:pPr algn="ctr"/>
            <a:r>
              <a:rPr lang="en-US" sz="5400">
                <a:solidFill>
                  <a:schemeClr val="bg1"/>
                </a:solidFill>
                <a:latin typeface="Cooper Black" pitchFamily="18" charset="0"/>
              </a:rPr>
              <a:t>the executive branch, </a:t>
            </a:r>
          </a:p>
          <a:p>
            <a:pPr algn="ctr"/>
            <a:r>
              <a:rPr lang="en-US" sz="5400">
                <a:solidFill>
                  <a:schemeClr val="bg1"/>
                </a:solidFill>
                <a:latin typeface="Cooper Black" pitchFamily="18" charset="0"/>
              </a:rPr>
              <a:t>the legislative branch, </a:t>
            </a:r>
          </a:p>
          <a:p>
            <a:pPr algn="ctr"/>
            <a:r>
              <a:rPr lang="en-US" sz="5400">
                <a:solidFill>
                  <a:schemeClr val="bg1"/>
                </a:solidFill>
                <a:latin typeface="Cooper Black" pitchFamily="18" charset="0"/>
              </a:rPr>
              <a:t>and </a:t>
            </a:r>
          </a:p>
          <a:p>
            <a:pPr algn="ctr"/>
            <a:r>
              <a:rPr lang="en-US" sz="5400">
                <a:solidFill>
                  <a:schemeClr val="bg1"/>
                </a:solidFill>
                <a:latin typeface="Cooper Black" pitchFamily="18" charset="0"/>
              </a:rPr>
              <a:t>the judicial branch</a:t>
            </a:r>
            <a:r>
              <a:rPr lang="en-US" sz="5400">
                <a:solidFill>
                  <a:schemeClr val="bg1"/>
                </a:solidFill>
              </a:rPr>
              <a:t>.</a:t>
            </a:r>
            <a:r>
              <a:rPr lang="en-US" sz="5400"/>
              <a:t> </a:t>
            </a:r>
          </a:p>
          <a:p>
            <a:pPr eaLnBrk="0" hangingPunct="0"/>
            <a:endParaRPr lang="en-US" sz="5400"/>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146" name="Rectangle 2"/>
          <p:cNvSpPr>
            <a:spLocks noChangeArrowheads="1"/>
          </p:cNvSpPr>
          <p:nvPr/>
        </p:nvSpPr>
        <p:spPr bwMode="auto">
          <a:xfrm>
            <a:off x="3709988" y="3260725"/>
            <a:ext cx="9144000" cy="0"/>
          </a:xfrm>
          <a:prstGeom prst="rect">
            <a:avLst/>
          </a:prstGeom>
          <a:noFill/>
          <a:ln w="9525">
            <a:noFill/>
            <a:miter lim="800000"/>
            <a:headEnd/>
            <a:tailEnd/>
          </a:ln>
          <a:effectLst/>
        </p:spPr>
        <p:txBody>
          <a:bodyPr>
            <a:spAutoFit/>
          </a:bodyPr>
          <a:lstStyle/>
          <a:p>
            <a:endParaRPr lang="en-US"/>
          </a:p>
        </p:txBody>
      </p:sp>
      <p:grpSp>
        <p:nvGrpSpPr>
          <p:cNvPr id="6152" name="Group 8"/>
          <p:cNvGrpSpPr>
            <a:grpSpLocks/>
          </p:cNvGrpSpPr>
          <p:nvPr/>
        </p:nvGrpSpPr>
        <p:grpSpPr bwMode="auto">
          <a:xfrm>
            <a:off x="762000" y="1524000"/>
            <a:ext cx="7391400" cy="3810000"/>
            <a:chOff x="-11" y="-11"/>
            <a:chExt cx="1109" cy="234"/>
          </a:xfrm>
        </p:grpSpPr>
        <p:grpSp>
          <p:nvGrpSpPr>
            <p:cNvPr id="6153" name="Group 9"/>
            <p:cNvGrpSpPr>
              <a:grpSpLocks/>
            </p:cNvGrpSpPr>
            <p:nvPr/>
          </p:nvGrpSpPr>
          <p:grpSpPr bwMode="auto">
            <a:xfrm>
              <a:off x="0" y="0"/>
              <a:ext cx="1087" cy="212"/>
              <a:chOff x="0" y="0"/>
              <a:chExt cx="1087" cy="212"/>
            </a:xfrm>
          </p:grpSpPr>
          <p:sp>
            <p:nvSpPr>
              <p:cNvPr id="6154" name="Rectangle 10"/>
              <p:cNvSpPr>
                <a:spLocks noChangeArrowheads="1"/>
              </p:cNvSpPr>
              <p:nvPr/>
            </p:nvSpPr>
            <p:spPr bwMode="auto">
              <a:xfrm>
                <a:off x="0" y="0"/>
                <a:ext cx="1087" cy="212"/>
              </a:xfrm>
              <a:prstGeom prst="rect">
                <a:avLst/>
              </a:prstGeom>
              <a:noFill/>
              <a:ln w="9525">
                <a:noFill/>
                <a:miter lim="800000"/>
                <a:headEnd/>
                <a:tailEnd/>
              </a:ln>
              <a:effectLst/>
            </p:spPr>
            <p:txBody>
              <a:bodyPr anchor="ctr"/>
              <a:lstStyle/>
              <a:p>
                <a:pPr algn="ctr"/>
                <a:r>
                  <a:rPr lang="en-US" sz="9600" b="1">
                    <a:solidFill>
                      <a:schemeClr val="bg1"/>
                    </a:solidFill>
                    <a:latin typeface="Cooper Black" pitchFamily="18" charset="0"/>
                  </a:rPr>
                  <a:t>Executive Branch</a:t>
                </a:r>
                <a:endParaRPr lang="en-US" sz="9600">
                  <a:solidFill>
                    <a:schemeClr val="bg1"/>
                  </a:solidFill>
                  <a:latin typeface="Cooper Black" pitchFamily="18" charset="0"/>
                </a:endParaRPr>
              </a:p>
            </p:txBody>
          </p:sp>
          <p:sp>
            <p:nvSpPr>
              <p:cNvPr id="6155" name="Rectangle 11"/>
              <p:cNvSpPr>
                <a:spLocks noChangeArrowheads="1"/>
              </p:cNvSpPr>
              <p:nvPr/>
            </p:nvSpPr>
            <p:spPr bwMode="auto">
              <a:xfrm>
                <a:off x="0" y="0"/>
                <a:ext cx="1087" cy="212"/>
              </a:xfrm>
              <a:prstGeom prst="rect">
                <a:avLst/>
              </a:prstGeom>
              <a:noFill/>
              <a:ln w="7">
                <a:solidFill>
                  <a:srgbClr val="A0A0A0"/>
                </a:solidFill>
                <a:miter lim="800000"/>
                <a:headEnd/>
                <a:tailEnd/>
              </a:ln>
              <a:effectLst/>
            </p:spPr>
            <p:txBody>
              <a:bodyPr/>
              <a:lstStyle/>
              <a:p>
                <a:endParaRPr lang="en-US"/>
              </a:p>
            </p:txBody>
          </p:sp>
        </p:grpSp>
        <p:sp>
          <p:nvSpPr>
            <p:cNvPr id="6156" name="Rectangle 12"/>
            <p:cNvSpPr>
              <a:spLocks noChangeArrowheads="1"/>
            </p:cNvSpPr>
            <p:nvPr/>
          </p:nvSpPr>
          <p:spPr bwMode="auto">
            <a:xfrm>
              <a:off x="-11" y="-11"/>
              <a:ext cx="1109" cy="234"/>
            </a:xfrm>
            <a:prstGeom prst="rect">
              <a:avLst/>
            </a:prstGeom>
            <a:noFill/>
            <a:ln w="34925">
              <a:solidFill>
                <a:srgbClr val="A0A0A0"/>
              </a:solidFill>
              <a:miter lim="800000"/>
              <a:headEnd/>
              <a:tailEnd/>
            </a:ln>
            <a:effectLst/>
          </p:spPr>
          <p:txBody>
            <a:bodyPr/>
            <a:lstStyle/>
            <a:p>
              <a:endParaRPr lang="en-US"/>
            </a:p>
          </p:txBody>
        </p:sp>
      </p:gr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170" name="Rectangle 2"/>
          <p:cNvSpPr>
            <a:spLocks noChangeArrowheads="1"/>
          </p:cNvSpPr>
          <p:nvPr/>
        </p:nvSpPr>
        <p:spPr bwMode="auto">
          <a:xfrm>
            <a:off x="835025" y="3276600"/>
            <a:ext cx="9144000" cy="0"/>
          </a:xfrm>
          <a:prstGeom prst="rect">
            <a:avLst/>
          </a:prstGeom>
          <a:noFill/>
          <a:ln w="9525">
            <a:noFill/>
            <a:miter lim="800000"/>
            <a:headEnd/>
            <a:tailEnd/>
          </a:ln>
          <a:effectLst/>
        </p:spPr>
        <p:txBody>
          <a:bodyPr>
            <a:spAutoFit/>
          </a:bodyPr>
          <a:lstStyle/>
          <a:p>
            <a:endParaRPr lang="en-US"/>
          </a:p>
        </p:txBody>
      </p:sp>
      <p:grpSp>
        <p:nvGrpSpPr>
          <p:cNvPr id="7175" name="Group 7"/>
          <p:cNvGrpSpPr>
            <a:grpSpLocks/>
          </p:cNvGrpSpPr>
          <p:nvPr/>
        </p:nvGrpSpPr>
        <p:grpSpPr bwMode="auto">
          <a:xfrm>
            <a:off x="533400" y="685800"/>
            <a:ext cx="8077200" cy="5334000"/>
            <a:chOff x="-11" y="-11"/>
            <a:chExt cx="4731" cy="214"/>
          </a:xfrm>
        </p:grpSpPr>
        <p:grpSp>
          <p:nvGrpSpPr>
            <p:cNvPr id="7173" name="Group 5"/>
            <p:cNvGrpSpPr>
              <a:grpSpLocks/>
            </p:cNvGrpSpPr>
            <p:nvPr/>
          </p:nvGrpSpPr>
          <p:grpSpPr bwMode="auto">
            <a:xfrm>
              <a:off x="0" y="0"/>
              <a:ext cx="4709" cy="192"/>
              <a:chOff x="0" y="0"/>
              <a:chExt cx="4709" cy="192"/>
            </a:xfrm>
          </p:grpSpPr>
          <p:sp>
            <p:nvSpPr>
              <p:cNvPr id="7171" name="Rectangle 3"/>
              <p:cNvSpPr>
                <a:spLocks noChangeArrowheads="1"/>
              </p:cNvSpPr>
              <p:nvPr/>
            </p:nvSpPr>
            <p:spPr bwMode="auto">
              <a:xfrm>
                <a:off x="0" y="0"/>
                <a:ext cx="4709" cy="192"/>
              </a:xfrm>
              <a:prstGeom prst="rect">
                <a:avLst/>
              </a:prstGeom>
              <a:noFill/>
              <a:ln w="9525">
                <a:noFill/>
                <a:miter lim="800000"/>
                <a:headEnd/>
                <a:tailEnd/>
              </a:ln>
              <a:effectLst/>
            </p:spPr>
            <p:txBody>
              <a:bodyPr anchor="ctr"/>
              <a:lstStyle/>
              <a:p>
                <a:pPr algn="ctr"/>
                <a:r>
                  <a:rPr lang="en-US" sz="4800">
                    <a:solidFill>
                      <a:schemeClr val="bg1"/>
                    </a:solidFill>
                    <a:latin typeface="Cooper Black" pitchFamily="18" charset="0"/>
                  </a:rPr>
                  <a:t>The two leaders of the executive branch, the </a:t>
                </a:r>
                <a:r>
                  <a:rPr lang="en-US" sz="4800" i="1">
                    <a:solidFill>
                      <a:schemeClr val="bg1"/>
                    </a:solidFill>
                    <a:latin typeface="Cooper Black" pitchFamily="18" charset="0"/>
                  </a:rPr>
                  <a:t>consuls</a:t>
                </a:r>
                <a:r>
                  <a:rPr lang="en-US" sz="4800">
                    <a:solidFill>
                      <a:schemeClr val="bg1"/>
                    </a:solidFill>
                    <a:latin typeface="Cooper Black" pitchFamily="18" charset="0"/>
                  </a:rPr>
                  <a:t>, were elected for just one year by the upper class</a:t>
                </a:r>
                <a:r>
                  <a:rPr lang="en-US" sz="1400"/>
                  <a:t>.</a:t>
                </a:r>
                <a:endParaRPr lang="en-US"/>
              </a:p>
            </p:txBody>
          </p:sp>
          <p:sp>
            <p:nvSpPr>
              <p:cNvPr id="7172" name="Rectangle 4"/>
              <p:cNvSpPr>
                <a:spLocks noChangeArrowheads="1"/>
              </p:cNvSpPr>
              <p:nvPr/>
            </p:nvSpPr>
            <p:spPr bwMode="auto">
              <a:xfrm>
                <a:off x="0" y="0"/>
                <a:ext cx="4709" cy="192"/>
              </a:xfrm>
              <a:prstGeom prst="rect">
                <a:avLst/>
              </a:prstGeom>
              <a:noFill/>
              <a:ln w="7">
                <a:solidFill>
                  <a:srgbClr val="A0A0A0"/>
                </a:solidFill>
                <a:miter lim="800000"/>
                <a:headEnd/>
                <a:tailEnd/>
              </a:ln>
              <a:effectLst/>
            </p:spPr>
            <p:txBody>
              <a:bodyPr/>
              <a:lstStyle/>
              <a:p>
                <a:endParaRPr lang="en-US"/>
              </a:p>
            </p:txBody>
          </p:sp>
        </p:grpSp>
        <p:sp>
          <p:nvSpPr>
            <p:cNvPr id="7174" name="Rectangle 6"/>
            <p:cNvSpPr>
              <a:spLocks noChangeArrowheads="1"/>
            </p:cNvSpPr>
            <p:nvPr/>
          </p:nvSpPr>
          <p:spPr bwMode="auto">
            <a:xfrm>
              <a:off x="-11" y="-11"/>
              <a:ext cx="4731" cy="214"/>
            </a:xfrm>
            <a:prstGeom prst="rect">
              <a:avLst/>
            </a:prstGeom>
            <a:noFill/>
            <a:ln w="34925">
              <a:solidFill>
                <a:srgbClr val="A0A0A0"/>
              </a:solidFill>
              <a:miter lim="800000"/>
              <a:headEnd/>
              <a:tailEnd/>
            </a:ln>
            <a:effectLst/>
          </p:spPr>
          <p:txBody>
            <a:bodyPr/>
            <a:lstStyle/>
            <a:p>
              <a:endParaRPr lang="en-US"/>
            </a:p>
          </p:txBody>
        </p:sp>
      </p:gr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194" name="Rectangle 2"/>
          <p:cNvSpPr>
            <a:spLocks noChangeArrowheads="1"/>
          </p:cNvSpPr>
          <p:nvPr/>
        </p:nvSpPr>
        <p:spPr bwMode="auto">
          <a:xfrm>
            <a:off x="1955800" y="3276600"/>
            <a:ext cx="9144000" cy="0"/>
          </a:xfrm>
          <a:prstGeom prst="rect">
            <a:avLst/>
          </a:prstGeom>
          <a:noFill/>
          <a:ln w="9525">
            <a:noFill/>
            <a:miter lim="800000"/>
            <a:headEnd/>
            <a:tailEnd/>
          </a:ln>
          <a:effectLst/>
        </p:spPr>
        <p:txBody>
          <a:bodyPr>
            <a:spAutoFit/>
          </a:bodyPr>
          <a:lstStyle/>
          <a:p>
            <a:endParaRPr lang="en-US"/>
          </a:p>
        </p:txBody>
      </p:sp>
      <p:grpSp>
        <p:nvGrpSpPr>
          <p:cNvPr id="8199" name="Group 7"/>
          <p:cNvGrpSpPr>
            <a:grpSpLocks/>
          </p:cNvGrpSpPr>
          <p:nvPr/>
        </p:nvGrpSpPr>
        <p:grpSpPr bwMode="auto">
          <a:xfrm>
            <a:off x="1371600" y="990600"/>
            <a:ext cx="6324600" cy="4876800"/>
            <a:chOff x="-11" y="-11"/>
            <a:chExt cx="3319" cy="214"/>
          </a:xfrm>
        </p:grpSpPr>
        <p:grpSp>
          <p:nvGrpSpPr>
            <p:cNvPr id="8197" name="Group 5"/>
            <p:cNvGrpSpPr>
              <a:grpSpLocks/>
            </p:cNvGrpSpPr>
            <p:nvPr/>
          </p:nvGrpSpPr>
          <p:grpSpPr bwMode="auto">
            <a:xfrm>
              <a:off x="0" y="0"/>
              <a:ext cx="3297" cy="192"/>
              <a:chOff x="0" y="0"/>
              <a:chExt cx="3297" cy="192"/>
            </a:xfrm>
          </p:grpSpPr>
          <p:sp>
            <p:nvSpPr>
              <p:cNvPr id="8195" name="Rectangle 3"/>
              <p:cNvSpPr>
                <a:spLocks noChangeArrowheads="1"/>
              </p:cNvSpPr>
              <p:nvPr/>
            </p:nvSpPr>
            <p:spPr bwMode="auto">
              <a:xfrm>
                <a:off x="0" y="0"/>
                <a:ext cx="3297" cy="192"/>
              </a:xfrm>
              <a:prstGeom prst="rect">
                <a:avLst/>
              </a:prstGeom>
              <a:noFill/>
              <a:ln w="9525">
                <a:noFill/>
                <a:miter lim="800000"/>
                <a:headEnd/>
                <a:tailEnd/>
              </a:ln>
              <a:effectLst/>
            </p:spPr>
            <p:txBody>
              <a:bodyPr anchor="ctr"/>
              <a:lstStyle/>
              <a:p>
                <a:pPr algn="ctr"/>
                <a:r>
                  <a:rPr lang="en-US" sz="4800">
                    <a:solidFill>
                      <a:schemeClr val="bg1"/>
                    </a:solidFill>
                    <a:latin typeface="Cooper Black" pitchFamily="18" charset="0"/>
                  </a:rPr>
                  <a:t>They supervised the Senate and ordered the Roman army during wars.</a:t>
                </a:r>
                <a:r>
                  <a:rPr lang="en-US" sz="1400"/>
                  <a:t> </a:t>
                </a:r>
                <a:endParaRPr lang="en-US"/>
              </a:p>
            </p:txBody>
          </p:sp>
          <p:sp>
            <p:nvSpPr>
              <p:cNvPr id="8196" name="Rectangle 4"/>
              <p:cNvSpPr>
                <a:spLocks noChangeArrowheads="1"/>
              </p:cNvSpPr>
              <p:nvPr/>
            </p:nvSpPr>
            <p:spPr bwMode="auto">
              <a:xfrm>
                <a:off x="0" y="0"/>
                <a:ext cx="3297" cy="192"/>
              </a:xfrm>
              <a:prstGeom prst="rect">
                <a:avLst/>
              </a:prstGeom>
              <a:noFill/>
              <a:ln w="7">
                <a:solidFill>
                  <a:srgbClr val="A0A0A0"/>
                </a:solidFill>
                <a:miter lim="800000"/>
                <a:headEnd/>
                <a:tailEnd/>
              </a:ln>
              <a:effectLst/>
            </p:spPr>
            <p:txBody>
              <a:bodyPr/>
              <a:lstStyle/>
              <a:p>
                <a:endParaRPr lang="en-US"/>
              </a:p>
            </p:txBody>
          </p:sp>
        </p:grpSp>
        <p:sp>
          <p:nvSpPr>
            <p:cNvPr id="8198" name="Rectangle 6"/>
            <p:cNvSpPr>
              <a:spLocks noChangeArrowheads="1"/>
            </p:cNvSpPr>
            <p:nvPr/>
          </p:nvSpPr>
          <p:spPr bwMode="auto">
            <a:xfrm>
              <a:off x="-11" y="-11"/>
              <a:ext cx="3319" cy="214"/>
            </a:xfrm>
            <a:prstGeom prst="rect">
              <a:avLst/>
            </a:prstGeom>
            <a:noFill/>
            <a:ln w="34925">
              <a:solidFill>
                <a:srgbClr val="A0A0A0"/>
              </a:solidFill>
              <a:miter lim="800000"/>
              <a:headEnd/>
              <a:tailEnd/>
            </a:ln>
            <a:effectLst/>
          </p:spPr>
          <p:txBody>
            <a:bodyPr/>
            <a:lstStyle/>
            <a:p>
              <a:endParaRPr lang="en-US"/>
            </a:p>
          </p:txBody>
        </p:sp>
      </p:gr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218" name="Rectangle 2"/>
          <p:cNvSpPr>
            <a:spLocks noChangeArrowheads="1"/>
          </p:cNvSpPr>
          <p:nvPr/>
        </p:nvSpPr>
        <p:spPr bwMode="auto">
          <a:xfrm>
            <a:off x="762000" y="762000"/>
            <a:ext cx="8382000" cy="2409825"/>
          </a:xfrm>
          <a:prstGeom prst="rect">
            <a:avLst/>
          </a:prstGeom>
          <a:noFill/>
          <a:ln w="9525">
            <a:noFill/>
            <a:miter lim="800000"/>
            <a:headEnd/>
            <a:tailEnd/>
          </a:ln>
          <a:effectLst/>
        </p:spPr>
        <p:txBody>
          <a:bodyPr>
            <a:spAutoFit/>
          </a:bodyPr>
          <a:lstStyle/>
          <a:p>
            <a:endParaRPr lang="en-US"/>
          </a:p>
        </p:txBody>
      </p:sp>
      <p:grpSp>
        <p:nvGrpSpPr>
          <p:cNvPr id="9223" name="Group 7"/>
          <p:cNvGrpSpPr>
            <a:grpSpLocks/>
          </p:cNvGrpSpPr>
          <p:nvPr/>
        </p:nvGrpSpPr>
        <p:grpSpPr bwMode="auto">
          <a:xfrm>
            <a:off x="609600" y="762000"/>
            <a:ext cx="7696200" cy="5181600"/>
            <a:chOff x="-11" y="-11"/>
            <a:chExt cx="5782" cy="348"/>
          </a:xfrm>
        </p:grpSpPr>
        <p:grpSp>
          <p:nvGrpSpPr>
            <p:cNvPr id="9221" name="Group 5"/>
            <p:cNvGrpSpPr>
              <a:grpSpLocks/>
            </p:cNvGrpSpPr>
            <p:nvPr/>
          </p:nvGrpSpPr>
          <p:grpSpPr bwMode="auto">
            <a:xfrm>
              <a:off x="0" y="0"/>
              <a:ext cx="5760" cy="326"/>
              <a:chOff x="0" y="0"/>
              <a:chExt cx="5760" cy="326"/>
            </a:xfrm>
          </p:grpSpPr>
          <p:sp>
            <p:nvSpPr>
              <p:cNvPr id="9219" name="Rectangle 3"/>
              <p:cNvSpPr>
                <a:spLocks noChangeArrowheads="1"/>
              </p:cNvSpPr>
              <p:nvPr/>
            </p:nvSpPr>
            <p:spPr bwMode="auto">
              <a:xfrm>
                <a:off x="0" y="0"/>
                <a:ext cx="5760" cy="326"/>
              </a:xfrm>
              <a:prstGeom prst="rect">
                <a:avLst/>
              </a:prstGeom>
              <a:noFill/>
              <a:ln w="9525">
                <a:noFill/>
                <a:miter lim="800000"/>
                <a:headEnd/>
                <a:tailEnd/>
              </a:ln>
              <a:effectLst/>
            </p:spPr>
            <p:txBody>
              <a:bodyPr anchor="ctr"/>
              <a:lstStyle/>
              <a:p>
                <a:pPr algn="ctr"/>
                <a:r>
                  <a:rPr lang="en-US" sz="4800">
                    <a:solidFill>
                      <a:schemeClr val="bg1"/>
                    </a:solidFill>
                    <a:latin typeface="Cooper Black" pitchFamily="18" charset="0"/>
                  </a:rPr>
                  <a:t>Other members of the executive branch were the tax collectors, mayors, city police, and other people in positions of power in cities. </a:t>
                </a:r>
              </a:p>
            </p:txBody>
          </p:sp>
          <p:sp>
            <p:nvSpPr>
              <p:cNvPr id="9220" name="Rectangle 4"/>
              <p:cNvSpPr>
                <a:spLocks noChangeArrowheads="1"/>
              </p:cNvSpPr>
              <p:nvPr/>
            </p:nvSpPr>
            <p:spPr bwMode="auto">
              <a:xfrm>
                <a:off x="0" y="0"/>
                <a:ext cx="5760" cy="326"/>
              </a:xfrm>
              <a:prstGeom prst="rect">
                <a:avLst/>
              </a:prstGeom>
              <a:noFill/>
              <a:ln w="7">
                <a:solidFill>
                  <a:srgbClr val="A0A0A0"/>
                </a:solidFill>
                <a:miter lim="800000"/>
                <a:headEnd/>
                <a:tailEnd/>
              </a:ln>
              <a:effectLst/>
            </p:spPr>
            <p:txBody>
              <a:bodyPr/>
              <a:lstStyle/>
              <a:p>
                <a:endParaRPr lang="en-US"/>
              </a:p>
            </p:txBody>
          </p:sp>
        </p:grpSp>
        <p:sp>
          <p:nvSpPr>
            <p:cNvPr id="9222" name="Rectangle 6"/>
            <p:cNvSpPr>
              <a:spLocks noChangeArrowheads="1"/>
            </p:cNvSpPr>
            <p:nvPr/>
          </p:nvSpPr>
          <p:spPr bwMode="auto">
            <a:xfrm>
              <a:off x="-11" y="-11"/>
              <a:ext cx="5782" cy="348"/>
            </a:xfrm>
            <a:prstGeom prst="rect">
              <a:avLst/>
            </a:prstGeom>
            <a:noFill/>
            <a:ln w="34925">
              <a:solidFill>
                <a:srgbClr val="A0A0A0"/>
              </a:solidFill>
              <a:miter lim="800000"/>
              <a:headEnd/>
              <a:tailEnd/>
            </a:ln>
            <a:effectLst/>
          </p:spPr>
          <p:txBody>
            <a:bodyPr/>
            <a:lstStyle/>
            <a:p>
              <a:endParaRPr lang="en-US"/>
            </a:p>
          </p:txBody>
        </p:sp>
      </p:gr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242" name="Rectangle 2"/>
          <p:cNvSpPr>
            <a:spLocks noChangeArrowheads="1"/>
          </p:cNvSpPr>
          <p:nvPr/>
        </p:nvSpPr>
        <p:spPr bwMode="auto">
          <a:xfrm>
            <a:off x="3663950" y="3260725"/>
            <a:ext cx="9144000" cy="0"/>
          </a:xfrm>
          <a:prstGeom prst="rect">
            <a:avLst/>
          </a:prstGeom>
          <a:noFill/>
          <a:ln w="9525">
            <a:noFill/>
            <a:miter lim="800000"/>
            <a:headEnd/>
            <a:tailEnd/>
          </a:ln>
          <a:effectLst/>
        </p:spPr>
        <p:txBody>
          <a:bodyPr>
            <a:spAutoFit/>
          </a:bodyPr>
          <a:lstStyle/>
          <a:p>
            <a:endParaRPr lang="en-US"/>
          </a:p>
        </p:txBody>
      </p:sp>
      <p:grpSp>
        <p:nvGrpSpPr>
          <p:cNvPr id="10247" name="Group 7"/>
          <p:cNvGrpSpPr>
            <a:grpSpLocks/>
          </p:cNvGrpSpPr>
          <p:nvPr/>
        </p:nvGrpSpPr>
        <p:grpSpPr bwMode="auto">
          <a:xfrm>
            <a:off x="1066800" y="1295400"/>
            <a:ext cx="6705600" cy="4114800"/>
            <a:chOff x="-11" y="-11"/>
            <a:chExt cx="1167" cy="234"/>
          </a:xfrm>
        </p:grpSpPr>
        <p:grpSp>
          <p:nvGrpSpPr>
            <p:cNvPr id="10245" name="Group 5"/>
            <p:cNvGrpSpPr>
              <a:grpSpLocks/>
            </p:cNvGrpSpPr>
            <p:nvPr/>
          </p:nvGrpSpPr>
          <p:grpSpPr bwMode="auto">
            <a:xfrm>
              <a:off x="0" y="0"/>
              <a:ext cx="1145" cy="212"/>
              <a:chOff x="0" y="0"/>
              <a:chExt cx="1145" cy="212"/>
            </a:xfrm>
          </p:grpSpPr>
          <p:sp>
            <p:nvSpPr>
              <p:cNvPr id="10243" name="Rectangle 3"/>
              <p:cNvSpPr>
                <a:spLocks noChangeArrowheads="1"/>
              </p:cNvSpPr>
              <p:nvPr/>
            </p:nvSpPr>
            <p:spPr bwMode="auto">
              <a:xfrm>
                <a:off x="0" y="0"/>
                <a:ext cx="1145" cy="212"/>
              </a:xfrm>
              <a:prstGeom prst="rect">
                <a:avLst/>
              </a:prstGeom>
              <a:noFill/>
              <a:ln w="9525">
                <a:noFill/>
                <a:miter lim="800000"/>
                <a:headEnd/>
                <a:tailEnd/>
              </a:ln>
              <a:effectLst/>
            </p:spPr>
            <p:txBody>
              <a:bodyPr anchor="ctr"/>
              <a:lstStyle/>
              <a:p>
                <a:pPr algn="ctr"/>
                <a:r>
                  <a:rPr lang="en-US" sz="6600" b="1">
                    <a:solidFill>
                      <a:schemeClr val="bg1"/>
                    </a:solidFill>
                    <a:latin typeface="Cooper Black" pitchFamily="18" charset="0"/>
                  </a:rPr>
                  <a:t>Legislative Branch</a:t>
                </a:r>
                <a:endParaRPr lang="en-US" sz="6600">
                  <a:solidFill>
                    <a:schemeClr val="bg1"/>
                  </a:solidFill>
                  <a:latin typeface="Cooper Black" pitchFamily="18" charset="0"/>
                </a:endParaRPr>
              </a:p>
            </p:txBody>
          </p:sp>
          <p:sp>
            <p:nvSpPr>
              <p:cNvPr id="10244" name="Rectangle 4"/>
              <p:cNvSpPr>
                <a:spLocks noChangeArrowheads="1"/>
              </p:cNvSpPr>
              <p:nvPr/>
            </p:nvSpPr>
            <p:spPr bwMode="auto">
              <a:xfrm>
                <a:off x="0" y="0"/>
                <a:ext cx="1145" cy="212"/>
              </a:xfrm>
              <a:prstGeom prst="rect">
                <a:avLst/>
              </a:prstGeom>
              <a:noFill/>
              <a:ln w="7">
                <a:solidFill>
                  <a:srgbClr val="A0A0A0"/>
                </a:solidFill>
                <a:miter lim="800000"/>
                <a:headEnd/>
                <a:tailEnd/>
              </a:ln>
              <a:effectLst/>
            </p:spPr>
            <p:txBody>
              <a:bodyPr/>
              <a:lstStyle/>
              <a:p>
                <a:endParaRPr lang="en-US"/>
              </a:p>
            </p:txBody>
          </p:sp>
        </p:grpSp>
        <p:sp>
          <p:nvSpPr>
            <p:cNvPr id="10246" name="Rectangle 6"/>
            <p:cNvSpPr>
              <a:spLocks noChangeArrowheads="1"/>
            </p:cNvSpPr>
            <p:nvPr/>
          </p:nvSpPr>
          <p:spPr bwMode="auto">
            <a:xfrm>
              <a:off x="-11" y="-11"/>
              <a:ext cx="1167" cy="234"/>
            </a:xfrm>
            <a:prstGeom prst="rect">
              <a:avLst/>
            </a:prstGeom>
            <a:noFill/>
            <a:ln w="34925">
              <a:solidFill>
                <a:srgbClr val="A0A0A0"/>
              </a:solidFill>
              <a:miter lim="800000"/>
              <a:headEnd/>
              <a:tailEnd/>
            </a:ln>
            <a:effectLst/>
          </p:spPr>
          <p:txBody>
            <a:bodyPr/>
            <a:lstStyle/>
            <a:p>
              <a:endParaRPr lang="en-US"/>
            </a:p>
          </p:txBody>
        </p:sp>
      </p:gr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22531" name="Picture 1027" descr="http://www.utexas.edu/courses/lat311moore/LAT311images/lat311images2/senate.jpg"/>
          <p:cNvPicPr>
            <a:picLocks noChangeAspect="1" noChangeArrowheads="1"/>
          </p:cNvPicPr>
          <p:nvPr/>
        </p:nvPicPr>
        <p:blipFill>
          <a:blip r:embed="rId2" cstate="print"/>
          <a:srcRect/>
          <a:stretch>
            <a:fillRect/>
          </a:stretch>
        </p:blipFill>
        <p:spPr bwMode="auto">
          <a:xfrm>
            <a:off x="1714500" y="1206500"/>
            <a:ext cx="5715000" cy="4446588"/>
          </a:xfrm>
          <a:prstGeom prst="rect">
            <a:avLst/>
          </a:prstGeom>
          <a:noFill/>
        </p:spPr>
      </p:pic>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1266" name="Rectangle 2"/>
          <p:cNvSpPr>
            <a:spLocks noChangeArrowheads="1"/>
          </p:cNvSpPr>
          <p:nvPr/>
        </p:nvSpPr>
        <p:spPr bwMode="auto">
          <a:xfrm>
            <a:off x="2190750" y="3276600"/>
            <a:ext cx="9144000" cy="0"/>
          </a:xfrm>
          <a:prstGeom prst="rect">
            <a:avLst/>
          </a:prstGeom>
          <a:noFill/>
          <a:ln w="9525">
            <a:noFill/>
            <a:miter lim="800000"/>
            <a:headEnd/>
            <a:tailEnd/>
          </a:ln>
          <a:effectLst/>
        </p:spPr>
        <p:txBody>
          <a:bodyPr>
            <a:spAutoFit/>
          </a:bodyPr>
          <a:lstStyle/>
          <a:p>
            <a:endParaRPr lang="en-US"/>
          </a:p>
        </p:txBody>
      </p:sp>
      <p:grpSp>
        <p:nvGrpSpPr>
          <p:cNvPr id="11271" name="Group 7"/>
          <p:cNvGrpSpPr>
            <a:grpSpLocks/>
          </p:cNvGrpSpPr>
          <p:nvPr/>
        </p:nvGrpSpPr>
        <p:grpSpPr bwMode="auto">
          <a:xfrm>
            <a:off x="1066800" y="1066800"/>
            <a:ext cx="6553200" cy="4876800"/>
            <a:chOff x="-11" y="-11"/>
            <a:chExt cx="3023" cy="214"/>
          </a:xfrm>
        </p:grpSpPr>
        <p:grpSp>
          <p:nvGrpSpPr>
            <p:cNvPr id="11269" name="Group 5"/>
            <p:cNvGrpSpPr>
              <a:grpSpLocks/>
            </p:cNvGrpSpPr>
            <p:nvPr/>
          </p:nvGrpSpPr>
          <p:grpSpPr bwMode="auto">
            <a:xfrm>
              <a:off x="0" y="0"/>
              <a:ext cx="3001" cy="192"/>
              <a:chOff x="0" y="0"/>
              <a:chExt cx="3001" cy="192"/>
            </a:xfrm>
          </p:grpSpPr>
          <p:sp>
            <p:nvSpPr>
              <p:cNvPr id="11267" name="Rectangle 3"/>
              <p:cNvSpPr>
                <a:spLocks noChangeArrowheads="1"/>
              </p:cNvSpPr>
              <p:nvPr/>
            </p:nvSpPr>
            <p:spPr bwMode="auto">
              <a:xfrm>
                <a:off x="0" y="0"/>
                <a:ext cx="3001" cy="192"/>
              </a:xfrm>
              <a:prstGeom prst="rect">
                <a:avLst/>
              </a:prstGeom>
              <a:noFill/>
              <a:ln w="9525">
                <a:noFill/>
                <a:miter lim="800000"/>
                <a:headEnd/>
                <a:tailEnd/>
              </a:ln>
              <a:effectLst/>
            </p:spPr>
            <p:txBody>
              <a:bodyPr anchor="ctr"/>
              <a:lstStyle/>
              <a:p>
                <a:pPr algn="ctr"/>
                <a:r>
                  <a:rPr lang="en-US" sz="4800">
                    <a:solidFill>
                      <a:schemeClr val="bg1"/>
                    </a:solidFill>
                    <a:latin typeface="Cooper Black" pitchFamily="18" charset="0"/>
                  </a:rPr>
                  <a:t>The most powerful part of the legislative branch was the Senate.</a:t>
                </a:r>
                <a:r>
                  <a:rPr lang="en-US" sz="1400"/>
                  <a:t>.</a:t>
                </a:r>
                <a:endParaRPr lang="en-US"/>
              </a:p>
            </p:txBody>
          </p:sp>
          <p:sp>
            <p:nvSpPr>
              <p:cNvPr id="11268" name="Rectangle 4"/>
              <p:cNvSpPr>
                <a:spLocks noChangeArrowheads="1"/>
              </p:cNvSpPr>
              <p:nvPr/>
            </p:nvSpPr>
            <p:spPr bwMode="auto">
              <a:xfrm>
                <a:off x="0" y="0"/>
                <a:ext cx="3001" cy="192"/>
              </a:xfrm>
              <a:prstGeom prst="rect">
                <a:avLst/>
              </a:prstGeom>
              <a:noFill/>
              <a:ln w="7">
                <a:solidFill>
                  <a:srgbClr val="A0A0A0"/>
                </a:solidFill>
                <a:miter lim="800000"/>
                <a:headEnd/>
                <a:tailEnd/>
              </a:ln>
              <a:effectLst/>
            </p:spPr>
            <p:txBody>
              <a:bodyPr/>
              <a:lstStyle/>
              <a:p>
                <a:endParaRPr lang="en-US"/>
              </a:p>
            </p:txBody>
          </p:sp>
        </p:grpSp>
        <p:sp>
          <p:nvSpPr>
            <p:cNvPr id="11270" name="Rectangle 6"/>
            <p:cNvSpPr>
              <a:spLocks noChangeArrowheads="1"/>
            </p:cNvSpPr>
            <p:nvPr/>
          </p:nvSpPr>
          <p:spPr bwMode="auto">
            <a:xfrm>
              <a:off x="-11" y="-11"/>
              <a:ext cx="3023" cy="214"/>
            </a:xfrm>
            <a:prstGeom prst="rect">
              <a:avLst/>
            </a:prstGeom>
            <a:noFill/>
            <a:ln w="34925">
              <a:solidFill>
                <a:srgbClr val="A0A0A0"/>
              </a:solidFill>
              <a:miter lim="800000"/>
              <a:headEnd/>
              <a:tailEnd/>
            </a:ln>
            <a:effectLst/>
          </p:spPr>
          <p:txBody>
            <a:bodyPr/>
            <a:lstStyle/>
            <a:p>
              <a:endParaRPr lang="en-US"/>
            </a:p>
          </p:txBody>
        </p:sp>
      </p:gr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23555" name="Picture 3" descr="http://www.mrdowling.com/images/702senate.gif"/>
          <p:cNvPicPr>
            <a:picLocks noChangeAspect="1" noChangeArrowheads="1"/>
          </p:cNvPicPr>
          <p:nvPr/>
        </p:nvPicPr>
        <p:blipFill>
          <a:blip r:embed="rId2" cstate="print"/>
          <a:srcRect/>
          <a:stretch>
            <a:fillRect/>
          </a:stretch>
        </p:blipFill>
        <p:spPr bwMode="auto">
          <a:xfrm>
            <a:off x="685800" y="1352550"/>
            <a:ext cx="7543800" cy="4030663"/>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8674" name="Text Box 2"/>
          <p:cNvSpPr txBox="1">
            <a:spLocks noChangeArrowheads="1"/>
          </p:cNvSpPr>
          <p:nvPr/>
        </p:nvSpPr>
        <p:spPr bwMode="auto">
          <a:xfrm>
            <a:off x="1066800" y="1371600"/>
            <a:ext cx="7315200" cy="4117975"/>
          </a:xfrm>
          <a:prstGeom prst="rect">
            <a:avLst/>
          </a:prstGeom>
          <a:noFill/>
          <a:ln w="9525">
            <a:noFill/>
            <a:miter lim="800000"/>
            <a:headEnd/>
            <a:tailEnd/>
          </a:ln>
          <a:effectLst/>
        </p:spPr>
        <p:txBody>
          <a:bodyPr>
            <a:spAutoFit/>
          </a:bodyPr>
          <a:lstStyle/>
          <a:p>
            <a:pPr algn="ctr">
              <a:spcBef>
                <a:spcPct val="50000"/>
              </a:spcBef>
            </a:pPr>
            <a:r>
              <a:rPr lang="en-US" sz="6600">
                <a:solidFill>
                  <a:schemeClr val="bg1"/>
                </a:solidFill>
                <a:latin typeface="Cooper Black" pitchFamily="18" charset="0"/>
              </a:rPr>
              <a:t>Republican</a:t>
            </a:r>
          </a:p>
          <a:p>
            <a:pPr algn="ctr">
              <a:spcBef>
                <a:spcPct val="50000"/>
              </a:spcBef>
            </a:pPr>
            <a:r>
              <a:rPr lang="en-US" sz="6600">
                <a:solidFill>
                  <a:schemeClr val="bg1"/>
                </a:solidFill>
                <a:latin typeface="Cooper Black" pitchFamily="18" charset="0"/>
              </a:rPr>
              <a:t>Form of</a:t>
            </a:r>
          </a:p>
          <a:p>
            <a:pPr algn="ctr">
              <a:spcBef>
                <a:spcPct val="50000"/>
              </a:spcBef>
            </a:pPr>
            <a:r>
              <a:rPr lang="en-US" sz="6600">
                <a:solidFill>
                  <a:schemeClr val="bg1"/>
                </a:solidFill>
                <a:latin typeface="Cooper Black" pitchFamily="18" charset="0"/>
              </a:rPr>
              <a:t>Government</a:t>
            </a: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2290" name="Rectangle 2"/>
          <p:cNvSpPr>
            <a:spLocks noChangeArrowheads="1"/>
          </p:cNvSpPr>
          <p:nvPr/>
        </p:nvSpPr>
        <p:spPr bwMode="auto">
          <a:xfrm>
            <a:off x="2014538" y="3276600"/>
            <a:ext cx="9144000" cy="0"/>
          </a:xfrm>
          <a:prstGeom prst="rect">
            <a:avLst/>
          </a:prstGeom>
          <a:noFill/>
          <a:ln w="9525">
            <a:noFill/>
            <a:miter lim="800000"/>
            <a:headEnd/>
            <a:tailEnd/>
          </a:ln>
          <a:effectLst/>
        </p:spPr>
        <p:txBody>
          <a:bodyPr>
            <a:spAutoFit/>
          </a:bodyPr>
          <a:lstStyle/>
          <a:p>
            <a:endParaRPr lang="en-US"/>
          </a:p>
        </p:txBody>
      </p:sp>
      <p:grpSp>
        <p:nvGrpSpPr>
          <p:cNvPr id="12295" name="Group 7"/>
          <p:cNvGrpSpPr>
            <a:grpSpLocks/>
          </p:cNvGrpSpPr>
          <p:nvPr/>
        </p:nvGrpSpPr>
        <p:grpSpPr bwMode="auto">
          <a:xfrm>
            <a:off x="914400" y="914400"/>
            <a:ext cx="7010400" cy="5029200"/>
            <a:chOff x="-11" y="-11"/>
            <a:chExt cx="3245" cy="214"/>
          </a:xfrm>
        </p:grpSpPr>
        <p:grpSp>
          <p:nvGrpSpPr>
            <p:cNvPr id="12293" name="Group 5"/>
            <p:cNvGrpSpPr>
              <a:grpSpLocks/>
            </p:cNvGrpSpPr>
            <p:nvPr/>
          </p:nvGrpSpPr>
          <p:grpSpPr bwMode="auto">
            <a:xfrm>
              <a:off x="0" y="0"/>
              <a:ext cx="3223" cy="192"/>
              <a:chOff x="0" y="0"/>
              <a:chExt cx="3223" cy="192"/>
            </a:xfrm>
          </p:grpSpPr>
          <p:sp>
            <p:nvSpPr>
              <p:cNvPr id="12291" name="Rectangle 3"/>
              <p:cNvSpPr>
                <a:spLocks noChangeArrowheads="1"/>
              </p:cNvSpPr>
              <p:nvPr/>
            </p:nvSpPr>
            <p:spPr bwMode="auto">
              <a:xfrm>
                <a:off x="0" y="0"/>
                <a:ext cx="3223" cy="192"/>
              </a:xfrm>
              <a:prstGeom prst="rect">
                <a:avLst/>
              </a:prstGeom>
              <a:noFill/>
              <a:ln w="9525">
                <a:noFill/>
                <a:miter lim="800000"/>
                <a:headEnd/>
                <a:tailEnd/>
              </a:ln>
              <a:effectLst/>
            </p:spPr>
            <p:txBody>
              <a:bodyPr anchor="ctr"/>
              <a:lstStyle/>
              <a:p>
                <a:pPr algn="ctr"/>
                <a:r>
                  <a:rPr lang="en-US" sz="4800">
                    <a:solidFill>
                      <a:schemeClr val="bg1"/>
                    </a:solidFill>
                    <a:latin typeface="Cooper Black" pitchFamily="18" charset="0"/>
                  </a:rPr>
                  <a:t>The Senate was a group of about 300 male citizens who owned land. </a:t>
                </a:r>
              </a:p>
            </p:txBody>
          </p:sp>
          <p:sp>
            <p:nvSpPr>
              <p:cNvPr id="12292" name="Rectangle 4"/>
              <p:cNvSpPr>
                <a:spLocks noChangeArrowheads="1"/>
              </p:cNvSpPr>
              <p:nvPr/>
            </p:nvSpPr>
            <p:spPr bwMode="auto">
              <a:xfrm>
                <a:off x="0" y="0"/>
                <a:ext cx="3223" cy="192"/>
              </a:xfrm>
              <a:prstGeom prst="rect">
                <a:avLst/>
              </a:prstGeom>
              <a:noFill/>
              <a:ln w="7">
                <a:solidFill>
                  <a:srgbClr val="A0A0A0"/>
                </a:solidFill>
                <a:miter lim="800000"/>
                <a:headEnd/>
                <a:tailEnd/>
              </a:ln>
              <a:effectLst/>
            </p:spPr>
            <p:txBody>
              <a:bodyPr/>
              <a:lstStyle/>
              <a:p>
                <a:endParaRPr lang="en-US"/>
              </a:p>
            </p:txBody>
          </p:sp>
        </p:grpSp>
        <p:sp>
          <p:nvSpPr>
            <p:cNvPr id="12294" name="Rectangle 6"/>
            <p:cNvSpPr>
              <a:spLocks noChangeArrowheads="1"/>
            </p:cNvSpPr>
            <p:nvPr/>
          </p:nvSpPr>
          <p:spPr bwMode="auto">
            <a:xfrm>
              <a:off x="-11" y="-11"/>
              <a:ext cx="3245" cy="214"/>
            </a:xfrm>
            <a:prstGeom prst="rect">
              <a:avLst/>
            </a:prstGeom>
            <a:noFill/>
            <a:ln w="34925">
              <a:solidFill>
                <a:srgbClr val="A0A0A0"/>
              </a:solidFill>
              <a:miter lim="800000"/>
              <a:headEnd/>
              <a:tailEnd/>
            </a:ln>
            <a:effectLst/>
          </p:spPr>
          <p:txBody>
            <a:bodyPr/>
            <a:lstStyle/>
            <a:p>
              <a:endParaRPr lang="en-US"/>
            </a:p>
          </p:txBody>
        </p:sp>
      </p:gr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24579" name="Picture 3" descr="http://www.crystalinks.com/romansenators.jpg"/>
          <p:cNvPicPr>
            <a:picLocks noChangeAspect="1" noChangeArrowheads="1"/>
          </p:cNvPicPr>
          <p:nvPr/>
        </p:nvPicPr>
        <p:blipFill>
          <a:blip r:embed="rId2" cstate="print"/>
          <a:srcRect/>
          <a:stretch>
            <a:fillRect/>
          </a:stretch>
        </p:blipFill>
        <p:spPr bwMode="auto">
          <a:xfrm>
            <a:off x="762000" y="990600"/>
            <a:ext cx="7391400" cy="4730750"/>
          </a:xfrm>
          <a:prstGeom prst="rect">
            <a:avLst/>
          </a:prstGeom>
          <a:noFill/>
        </p:spPr>
      </p:pic>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314" name="Rectangle 2"/>
          <p:cNvSpPr>
            <a:spLocks noChangeArrowheads="1"/>
          </p:cNvSpPr>
          <p:nvPr/>
        </p:nvSpPr>
        <p:spPr bwMode="auto">
          <a:xfrm>
            <a:off x="1735138" y="3276600"/>
            <a:ext cx="9144000" cy="0"/>
          </a:xfrm>
          <a:prstGeom prst="rect">
            <a:avLst/>
          </a:prstGeom>
          <a:noFill/>
          <a:ln w="9525">
            <a:noFill/>
            <a:miter lim="800000"/>
            <a:headEnd/>
            <a:tailEnd/>
          </a:ln>
          <a:effectLst/>
        </p:spPr>
        <p:txBody>
          <a:bodyPr>
            <a:spAutoFit/>
          </a:bodyPr>
          <a:lstStyle/>
          <a:p>
            <a:endParaRPr lang="en-US"/>
          </a:p>
        </p:txBody>
      </p:sp>
      <p:grpSp>
        <p:nvGrpSpPr>
          <p:cNvPr id="13319" name="Group 7"/>
          <p:cNvGrpSpPr>
            <a:grpSpLocks/>
          </p:cNvGrpSpPr>
          <p:nvPr/>
        </p:nvGrpSpPr>
        <p:grpSpPr bwMode="auto">
          <a:xfrm>
            <a:off x="838200" y="1066800"/>
            <a:ext cx="7162800" cy="4724400"/>
            <a:chOff x="-11" y="-11"/>
            <a:chExt cx="3597" cy="214"/>
          </a:xfrm>
        </p:grpSpPr>
        <p:grpSp>
          <p:nvGrpSpPr>
            <p:cNvPr id="13317" name="Group 5"/>
            <p:cNvGrpSpPr>
              <a:grpSpLocks/>
            </p:cNvGrpSpPr>
            <p:nvPr/>
          </p:nvGrpSpPr>
          <p:grpSpPr bwMode="auto">
            <a:xfrm>
              <a:off x="0" y="0"/>
              <a:ext cx="3575" cy="192"/>
              <a:chOff x="0" y="0"/>
              <a:chExt cx="3575" cy="192"/>
            </a:xfrm>
          </p:grpSpPr>
          <p:sp>
            <p:nvSpPr>
              <p:cNvPr id="13315" name="Rectangle 3"/>
              <p:cNvSpPr>
                <a:spLocks noChangeArrowheads="1"/>
              </p:cNvSpPr>
              <p:nvPr/>
            </p:nvSpPr>
            <p:spPr bwMode="auto">
              <a:xfrm>
                <a:off x="0" y="0"/>
                <a:ext cx="3575" cy="192"/>
              </a:xfrm>
              <a:prstGeom prst="rect">
                <a:avLst/>
              </a:prstGeom>
              <a:noFill/>
              <a:ln w="9525">
                <a:noFill/>
                <a:miter lim="800000"/>
                <a:headEnd/>
                <a:tailEnd/>
              </a:ln>
              <a:effectLst/>
            </p:spPr>
            <p:txBody>
              <a:bodyPr anchor="ctr"/>
              <a:lstStyle/>
              <a:p>
                <a:pPr algn="ctr"/>
                <a:r>
                  <a:rPr lang="en-US" sz="4800">
                    <a:solidFill>
                      <a:schemeClr val="bg1"/>
                    </a:solidFill>
                    <a:latin typeface="Cooper Black" pitchFamily="18" charset="0"/>
                  </a:rPr>
                  <a:t>They could tell the consuls how much money they could spend and on what.</a:t>
                </a:r>
                <a:r>
                  <a:rPr lang="en-US" sz="1400"/>
                  <a:t> </a:t>
                </a:r>
                <a:endParaRPr lang="en-US"/>
              </a:p>
            </p:txBody>
          </p:sp>
          <p:sp>
            <p:nvSpPr>
              <p:cNvPr id="13316" name="Rectangle 4"/>
              <p:cNvSpPr>
                <a:spLocks noChangeArrowheads="1"/>
              </p:cNvSpPr>
              <p:nvPr/>
            </p:nvSpPr>
            <p:spPr bwMode="auto">
              <a:xfrm>
                <a:off x="0" y="0"/>
                <a:ext cx="3575" cy="192"/>
              </a:xfrm>
              <a:prstGeom prst="rect">
                <a:avLst/>
              </a:prstGeom>
              <a:noFill/>
              <a:ln w="7">
                <a:solidFill>
                  <a:srgbClr val="A0A0A0"/>
                </a:solidFill>
                <a:miter lim="800000"/>
                <a:headEnd/>
                <a:tailEnd/>
              </a:ln>
              <a:effectLst/>
            </p:spPr>
            <p:txBody>
              <a:bodyPr/>
              <a:lstStyle/>
              <a:p>
                <a:endParaRPr lang="en-US"/>
              </a:p>
            </p:txBody>
          </p:sp>
        </p:grpSp>
        <p:sp>
          <p:nvSpPr>
            <p:cNvPr id="13318" name="Rectangle 6"/>
            <p:cNvSpPr>
              <a:spLocks noChangeArrowheads="1"/>
            </p:cNvSpPr>
            <p:nvPr/>
          </p:nvSpPr>
          <p:spPr bwMode="auto">
            <a:xfrm>
              <a:off x="-11" y="-11"/>
              <a:ext cx="3597" cy="214"/>
            </a:xfrm>
            <a:prstGeom prst="rect">
              <a:avLst/>
            </a:prstGeom>
            <a:noFill/>
            <a:ln w="34925">
              <a:solidFill>
                <a:srgbClr val="A0A0A0"/>
              </a:solidFill>
              <a:miter lim="800000"/>
              <a:headEnd/>
              <a:tailEnd/>
            </a:ln>
            <a:effectLst/>
          </p:spPr>
          <p:txBody>
            <a:bodyPr/>
            <a:lstStyle/>
            <a:p>
              <a:endParaRPr lang="en-US"/>
            </a:p>
          </p:txBody>
        </p:sp>
      </p:gr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26627" name="Picture 1027" descr="http://www.pasadena.edu/academicsenate/images/senate_photo.jpg"/>
          <p:cNvPicPr>
            <a:picLocks noChangeAspect="1" noChangeArrowheads="1"/>
          </p:cNvPicPr>
          <p:nvPr/>
        </p:nvPicPr>
        <p:blipFill>
          <a:blip r:embed="rId2" cstate="print"/>
          <a:srcRect/>
          <a:stretch>
            <a:fillRect/>
          </a:stretch>
        </p:blipFill>
        <p:spPr bwMode="auto">
          <a:xfrm>
            <a:off x="2643188" y="609600"/>
            <a:ext cx="3857625" cy="5638800"/>
          </a:xfrm>
          <a:prstGeom prst="rect">
            <a:avLst/>
          </a:prstGeom>
          <a:noFill/>
        </p:spPr>
      </p:pic>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4338" name="Rectangle 2"/>
          <p:cNvSpPr>
            <a:spLocks noChangeArrowheads="1"/>
          </p:cNvSpPr>
          <p:nvPr/>
        </p:nvSpPr>
        <p:spPr bwMode="auto">
          <a:xfrm>
            <a:off x="2947988" y="3276600"/>
            <a:ext cx="9144000" cy="0"/>
          </a:xfrm>
          <a:prstGeom prst="rect">
            <a:avLst/>
          </a:prstGeom>
          <a:noFill/>
          <a:ln w="9525">
            <a:noFill/>
            <a:miter lim="800000"/>
            <a:headEnd/>
            <a:tailEnd/>
          </a:ln>
          <a:effectLst/>
        </p:spPr>
        <p:txBody>
          <a:bodyPr>
            <a:spAutoFit/>
          </a:bodyPr>
          <a:lstStyle/>
          <a:p>
            <a:endParaRPr lang="en-US"/>
          </a:p>
        </p:txBody>
      </p:sp>
      <p:grpSp>
        <p:nvGrpSpPr>
          <p:cNvPr id="14343" name="Group 7"/>
          <p:cNvGrpSpPr>
            <a:grpSpLocks/>
          </p:cNvGrpSpPr>
          <p:nvPr/>
        </p:nvGrpSpPr>
        <p:grpSpPr bwMode="auto">
          <a:xfrm>
            <a:off x="1143000" y="1066800"/>
            <a:ext cx="6629400" cy="4648200"/>
            <a:chOff x="-11" y="-11"/>
            <a:chExt cx="2069" cy="214"/>
          </a:xfrm>
        </p:grpSpPr>
        <p:grpSp>
          <p:nvGrpSpPr>
            <p:cNvPr id="14341" name="Group 5"/>
            <p:cNvGrpSpPr>
              <a:grpSpLocks/>
            </p:cNvGrpSpPr>
            <p:nvPr/>
          </p:nvGrpSpPr>
          <p:grpSpPr bwMode="auto">
            <a:xfrm>
              <a:off x="0" y="0"/>
              <a:ext cx="2047" cy="192"/>
              <a:chOff x="0" y="0"/>
              <a:chExt cx="2047" cy="192"/>
            </a:xfrm>
          </p:grpSpPr>
          <p:sp>
            <p:nvSpPr>
              <p:cNvPr id="14339" name="Rectangle 3"/>
              <p:cNvSpPr>
                <a:spLocks noChangeArrowheads="1"/>
              </p:cNvSpPr>
              <p:nvPr/>
            </p:nvSpPr>
            <p:spPr bwMode="auto">
              <a:xfrm>
                <a:off x="0" y="0"/>
                <a:ext cx="2047" cy="192"/>
              </a:xfrm>
              <a:prstGeom prst="rect">
                <a:avLst/>
              </a:prstGeom>
              <a:noFill/>
              <a:ln w="9525">
                <a:noFill/>
                <a:miter lim="800000"/>
                <a:headEnd/>
                <a:tailEnd/>
              </a:ln>
              <a:effectLst/>
            </p:spPr>
            <p:txBody>
              <a:bodyPr anchor="ctr"/>
              <a:lstStyle/>
              <a:p>
                <a:pPr algn="ctr"/>
                <a:r>
                  <a:rPr lang="en-US" sz="4800">
                    <a:solidFill>
                      <a:schemeClr val="bg1"/>
                    </a:solidFill>
                    <a:latin typeface="Cooper Black" pitchFamily="18" charset="0"/>
                  </a:rPr>
                  <a:t>These men were appointed by the consuls.</a:t>
                </a:r>
                <a:r>
                  <a:rPr lang="en-US" sz="1400"/>
                  <a:t> </a:t>
                </a:r>
                <a:endParaRPr lang="en-US"/>
              </a:p>
            </p:txBody>
          </p:sp>
          <p:sp>
            <p:nvSpPr>
              <p:cNvPr id="14340" name="Rectangle 4"/>
              <p:cNvSpPr>
                <a:spLocks noChangeArrowheads="1"/>
              </p:cNvSpPr>
              <p:nvPr/>
            </p:nvSpPr>
            <p:spPr bwMode="auto">
              <a:xfrm>
                <a:off x="0" y="0"/>
                <a:ext cx="2047" cy="192"/>
              </a:xfrm>
              <a:prstGeom prst="rect">
                <a:avLst/>
              </a:prstGeom>
              <a:noFill/>
              <a:ln w="7">
                <a:solidFill>
                  <a:srgbClr val="A0A0A0"/>
                </a:solidFill>
                <a:miter lim="800000"/>
                <a:headEnd/>
                <a:tailEnd/>
              </a:ln>
              <a:effectLst/>
            </p:spPr>
            <p:txBody>
              <a:bodyPr/>
              <a:lstStyle/>
              <a:p>
                <a:endParaRPr lang="en-US"/>
              </a:p>
            </p:txBody>
          </p:sp>
        </p:grpSp>
        <p:sp>
          <p:nvSpPr>
            <p:cNvPr id="14342" name="Rectangle 6"/>
            <p:cNvSpPr>
              <a:spLocks noChangeArrowheads="1"/>
            </p:cNvSpPr>
            <p:nvPr/>
          </p:nvSpPr>
          <p:spPr bwMode="auto">
            <a:xfrm>
              <a:off x="-11" y="-11"/>
              <a:ext cx="2069" cy="214"/>
            </a:xfrm>
            <a:prstGeom prst="rect">
              <a:avLst/>
            </a:prstGeom>
            <a:noFill/>
            <a:ln w="34925">
              <a:solidFill>
                <a:srgbClr val="A0A0A0"/>
              </a:solidFill>
              <a:miter lim="800000"/>
              <a:headEnd/>
              <a:tailEnd/>
            </a:ln>
            <a:effectLst/>
          </p:spPr>
          <p:txBody>
            <a:bodyPr/>
            <a:lstStyle/>
            <a:p>
              <a:endParaRPr lang="en-US"/>
            </a:p>
          </p:txBody>
        </p:sp>
      </p:gr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27651" name="Picture 1027" descr="http://www.roman-empire.net/graphics/senate.gif"/>
          <p:cNvPicPr>
            <a:picLocks noChangeAspect="1" noChangeArrowheads="1"/>
          </p:cNvPicPr>
          <p:nvPr/>
        </p:nvPicPr>
        <p:blipFill>
          <a:blip r:embed="rId2" cstate="print"/>
          <a:srcRect/>
          <a:stretch>
            <a:fillRect/>
          </a:stretch>
        </p:blipFill>
        <p:spPr bwMode="auto">
          <a:xfrm>
            <a:off x="2570163" y="838200"/>
            <a:ext cx="4002087" cy="5181600"/>
          </a:xfrm>
          <a:prstGeom prst="rect">
            <a:avLst/>
          </a:prstGeom>
          <a:noFill/>
        </p:spPr>
      </p:pic>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62" name="Rectangle 2"/>
          <p:cNvSpPr>
            <a:spLocks noChangeArrowheads="1"/>
          </p:cNvSpPr>
          <p:nvPr/>
        </p:nvSpPr>
        <p:spPr bwMode="auto">
          <a:xfrm>
            <a:off x="3787775" y="3260725"/>
            <a:ext cx="9144000" cy="0"/>
          </a:xfrm>
          <a:prstGeom prst="rect">
            <a:avLst/>
          </a:prstGeom>
          <a:noFill/>
          <a:ln w="9525">
            <a:noFill/>
            <a:miter lim="800000"/>
            <a:headEnd/>
            <a:tailEnd/>
          </a:ln>
          <a:effectLst/>
        </p:spPr>
        <p:txBody>
          <a:bodyPr>
            <a:spAutoFit/>
          </a:bodyPr>
          <a:lstStyle/>
          <a:p>
            <a:endParaRPr lang="en-US"/>
          </a:p>
        </p:txBody>
      </p:sp>
      <p:grpSp>
        <p:nvGrpSpPr>
          <p:cNvPr id="15367" name="Group 7"/>
          <p:cNvGrpSpPr>
            <a:grpSpLocks/>
          </p:cNvGrpSpPr>
          <p:nvPr/>
        </p:nvGrpSpPr>
        <p:grpSpPr bwMode="auto">
          <a:xfrm>
            <a:off x="1219200" y="990600"/>
            <a:ext cx="6553200" cy="4724400"/>
            <a:chOff x="-11" y="-11"/>
            <a:chExt cx="1010" cy="234"/>
          </a:xfrm>
        </p:grpSpPr>
        <p:grpSp>
          <p:nvGrpSpPr>
            <p:cNvPr id="15365" name="Group 5"/>
            <p:cNvGrpSpPr>
              <a:grpSpLocks/>
            </p:cNvGrpSpPr>
            <p:nvPr/>
          </p:nvGrpSpPr>
          <p:grpSpPr bwMode="auto">
            <a:xfrm>
              <a:off x="0" y="0"/>
              <a:ext cx="988" cy="212"/>
              <a:chOff x="0" y="0"/>
              <a:chExt cx="988" cy="212"/>
            </a:xfrm>
          </p:grpSpPr>
          <p:sp>
            <p:nvSpPr>
              <p:cNvPr id="15363" name="Rectangle 3"/>
              <p:cNvSpPr>
                <a:spLocks noChangeArrowheads="1"/>
              </p:cNvSpPr>
              <p:nvPr/>
            </p:nvSpPr>
            <p:spPr bwMode="auto">
              <a:xfrm>
                <a:off x="0" y="0"/>
                <a:ext cx="988" cy="212"/>
              </a:xfrm>
              <a:prstGeom prst="rect">
                <a:avLst/>
              </a:prstGeom>
              <a:noFill/>
              <a:ln w="9525">
                <a:noFill/>
                <a:miter lim="800000"/>
                <a:headEnd/>
                <a:tailEnd/>
              </a:ln>
              <a:effectLst/>
            </p:spPr>
            <p:txBody>
              <a:bodyPr anchor="ctr"/>
              <a:lstStyle/>
              <a:p>
                <a:pPr algn="ctr"/>
                <a:r>
                  <a:rPr lang="en-US" sz="6600" b="1">
                    <a:solidFill>
                      <a:schemeClr val="bg1"/>
                    </a:solidFill>
                    <a:latin typeface="Cooper Black" pitchFamily="18" charset="0"/>
                  </a:rPr>
                  <a:t>Judicial Branch</a:t>
                </a:r>
                <a:endParaRPr lang="en-US" sz="6600">
                  <a:solidFill>
                    <a:schemeClr val="bg1"/>
                  </a:solidFill>
                  <a:latin typeface="Cooper Black" pitchFamily="18" charset="0"/>
                </a:endParaRPr>
              </a:p>
            </p:txBody>
          </p:sp>
          <p:sp>
            <p:nvSpPr>
              <p:cNvPr id="15364" name="Rectangle 4"/>
              <p:cNvSpPr>
                <a:spLocks noChangeArrowheads="1"/>
              </p:cNvSpPr>
              <p:nvPr/>
            </p:nvSpPr>
            <p:spPr bwMode="auto">
              <a:xfrm>
                <a:off x="0" y="0"/>
                <a:ext cx="988" cy="212"/>
              </a:xfrm>
              <a:prstGeom prst="rect">
                <a:avLst/>
              </a:prstGeom>
              <a:noFill/>
              <a:ln w="7">
                <a:solidFill>
                  <a:srgbClr val="A0A0A0"/>
                </a:solidFill>
                <a:miter lim="800000"/>
                <a:headEnd/>
                <a:tailEnd/>
              </a:ln>
              <a:effectLst/>
            </p:spPr>
            <p:txBody>
              <a:bodyPr/>
              <a:lstStyle/>
              <a:p>
                <a:endParaRPr lang="en-US"/>
              </a:p>
            </p:txBody>
          </p:sp>
        </p:grpSp>
        <p:sp>
          <p:nvSpPr>
            <p:cNvPr id="15366" name="Rectangle 6"/>
            <p:cNvSpPr>
              <a:spLocks noChangeArrowheads="1"/>
            </p:cNvSpPr>
            <p:nvPr/>
          </p:nvSpPr>
          <p:spPr bwMode="auto">
            <a:xfrm>
              <a:off x="-11" y="-11"/>
              <a:ext cx="1010" cy="234"/>
            </a:xfrm>
            <a:prstGeom prst="rect">
              <a:avLst/>
            </a:prstGeom>
            <a:noFill/>
            <a:ln w="34925">
              <a:solidFill>
                <a:srgbClr val="A0A0A0"/>
              </a:solidFill>
              <a:miter lim="800000"/>
              <a:headEnd/>
              <a:tailEnd/>
            </a:ln>
            <a:effectLst/>
          </p:spPr>
          <p:txBody>
            <a:bodyPr/>
            <a:lstStyle/>
            <a:p>
              <a:endParaRPr lang="en-US"/>
            </a:p>
          </p:txBody>
        </p:sp>
      </p:gr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Rectangle 2"/>
          <p:cNvSpPr>
            <a:spLocks noChangeArrowheads="1"/>
          </p:cNvSpPr>
          <p:nvPr/>
        </p:nvSpPr>
        <p:spPr bwMode="auto">
          <a:xfrm>
            <a:off x="2003425" y="3276600"/>
            <a:ext cx="9144000" cy="0"/>
          </a:xfrm>
          <a:prstGeom prst="rect">
            <a:avLst/>
          </a:prstGeom>
          <a:noFill/>
          <a:ln w="9525">
            <a:noFill/>
            <a:miter lim="800000"/>
            <a:headEnd/>
            <a:tailEnd/>
          </a:ln>
          <a:effectLst/>
        </p:spPr>
        <p:txBody>
          <a:bodyPr>
            <a:spAutoFit/>
          </a:bodyPr>
          <a:lstStyle/>
          <a:p>
            <a:endParaRPr lang="en-US"/>
          </a:p>
        </p:txBody>
      </p:sp>
      <p:grpSp>
        <p:nvGrpSpPr>
          <p:cNvPr id="16391" name="Group 7"/>
          <p:cNvGrpSpPr>
            <a:grpSpLocks/>
          </p:cNvGrpSpPr>
          <p:nvPr/>
        </p:nvGrpSpPr>
        <p:grpSpPr bwMode="auto">
          <a:xfrm>
            <a:off x="1295400" y="1066800"/>
            <a:ext cx="6248400" cy="4724400"/>
            <a:chOff x="-11" y="-11"/>
            <a:chExt cx="3258" cy="214"/>
          </a:xfrm>
        </p:grpSpPr>
        <p:grpSp>
          <p:nvGrpSpPr>
            <p:cNvPr id="16389" name="Group 5"/>
            <p:cNvGrpSpPr>
              <a:grpSpLocks/>
            </p:cNvGrpSpPr>
            <p:nvPr/>
          </p:nvGrpSpPr>
          <p:grpSpPr bwMode="auto">
            <a:xfrm>
              <a:off x="0" y="0"/>
              <a:ext cx="3236" cy="192"/>
              <a:chOff x="0" y="0"/>
              <a:chExt cx="3236" cy="192"/>
            </a:xfrm>
          </p:grpSpPr>
          <p:sp>
            <p:nvSpPr>
              <p:cNvPr id="16387" name="Rectangle 3"/>
              <p:cNvSpPr>
                <a:spLocks noChangeArrowheads="1"/>
              </p:cNvSpPr>
              <p:nvPr/>
            </p:nvSpPr>
            <p:spPr bwMode="auto">
              <a:xfrm>
                <a:off x="0" y="0"/>
                <a:ext cx="3236" cy="192"/>
              </a:xfrm>
              <a:prstGeom prst="rect">
                <a:avLst/>
              </a:prstGeom>
              <a:noFill/>
              <a:ln w="9525">
                <a:noFill/>
                <a:miter lim="800000"/>
                <a:headEnd/>
                <a:tailEnd/>
              </a:ln>
              <a:effectLst/>
            </p:spPr>
            <p:txBody>
              <a:bodyPr anchor="ctr"/>
              <a:lstStyle/>
              <a:p>
                <a:pPr algn="ctr"/>
                <a:r>
                  <a:rPr lang="en-US" sz="4800">
                    <a:solidFill>
                      <a:schemeClr val="bg1"/>
                    </a:solidFill>
                    <a:latin typeface="Cooper Black" pitchFamily="18" charset="0"/>
                  </a:rPr>
                  <a:t>The judicial branch had six judges who were elected every two years.</a:t>
                </a:r>
              </a:p>
            </p:txBody>
          </p:sp>
          <p:sp>
            <p:nvSpPr>
              <p:cNvPr id="16388" name="Rectangle 4"/>
              <p:cNvSpPr>
                <a:spLocks noChangeArrowheads="1"/>
              </p:cNvSpPr>
              <p:nvPr/>
            </p:nvSpPr>
            <p:spPr bwMode="auto">
              <a:xfrm>
                <a:off x="0" y="0"/>
                <a:ext cx="3236" cy="192"/>
              </a:xfrm>
              <a:prstGeom prst="rect">
                <a:avLst/>
              </a:prstGeom>
              <a:noFill/>
              <a:ln w="7">
                <a:solidFill>
                  <a:srgbClr val="A0A0A0"/>
                </a:solidFill>
                <a:miter lim="800000"/>
                <a:headEnd/>
                <a:tailEnd/>
              </a:ln>
              <a:effectLst/>
            </p:spPr>
            <p:txBody>
              <a:bodyPr/>
              <a:lstStyle/>
              <a:p>
                <a:endParaRPr lang="en-US"/>
              </a:p>
            </p:txBody>
          </p:sp>
        </p:grpSp>
        <p:sp>
          <p:nvSpPr>
            <p:cNvPr id="16390" name="Rectangle 6"/>
            <p:cNvSpPr>
              <a:spLocks noChangeArrowheads="1"/>
            </p:cNvSpPr>
            <p:nvPr/>
          </p:nvSpPr>
          <p:spPr bwMode="auto">
            <a:xfrm>
              <a:off x="-11" y="-11"/>
              <a:ext cx="3258" cy="214"/>
            </a:xfrm>
            <a:prstGeom prst="rect">
              <a:avLst/>
            </a:prstGeom>
            <a:noFill/>
            <a:ln w="34925">
              <a:solidFill>
                <a:srgbClr val="A0A0A0"/>
              </a:solidFill>
              <a:miter lim="800000"/>
              <a:headEnd/>
              <a:tailEnd/>
            </a:ln>
            <a:effectLst/>
          </p:spPr>
          <p:txBody>
            <a:bodyPr/>
            <a:lstStyle/>
            <a:p>
              <a:endParaRPr lang="en-US"/>
            </a:p>
          </p:txBody>
        </p:sp>
      </p:gr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7410" name="Rectangle 2"/>
          <p:cNvSpPr>
            <a:spLocks noChangeArrowheads="1"/>
          </p:cNvSpPr>
          <p:nvPr/>
        </p:nvSpPr>
        <p:spPr bwMode="auto">
          <a:xfrm>
            <a:off x="1778000" y="3276600"/>
            <a:ext cx="9144000" cy="0"/>
          </a:xfrm>
          <a:prstGeom prst="rect">
            <a:avLst/>
          </a:prstGeom>
          <a:noFill/>
          <a:ln w="9525">
            <a:noFill/>
            <a:miter lim="800000"/>
            <a:headEnd/>
            <a:tailEnd/>
          </a:ln>
          <a:effectLst/>
        </p:spPr>
        <p:txBody>
          <a:bodyPr>
            <a:spAutoFit/>
          </a:bodyPr>
          <a:lstStyle/>
          <a:p>
            <a:endParaRPr lang="en-US"/>
          </a:p>
        </p:txBody>
      </p:sp>
      <p:grpSp>
        <p:nvGrpSpPr>
          <p:cNvPr id="17415" name="Group 7"/>
          <p:cNvGrpSpPr>
            <a:grpSpLocks/>
          </p:cNvGrpSpPr>
          <p:nvPr/>
        </p:nvGrpSpPr>
        <p:grpSpPr bwMode="auto">
          <a:xfrm>
            <a:off x="1219200" y="990600"/>
            <a:ext cx="6858000" cy="4953000"/>
            <a:chOff x="-11" y="-11"/>
            <a:chExt cx="3543" cy="214"/>
          </a:xfrm>
        </p:grpSpPr>
        <p:grpSp>
          <p:nvGrpSpPr>
            <p:cNvPr id="17413" name="Group 5"/>
            <p:cNvGrpSpPr>
              <a:grpSpLocks/>
            </p:cNvGrpSpPr>
            <p:nvPr/>
          </p:nvGrpSpPr>
          <p:grpSpPr bwMode="auto">
            <a:xfrm>
              <a:off x="0" y="0"/>
              <a:ext cx="3521" cy="192"/>
              <a:chOff x="0" y="0"/>
              <a:chExt cx="3521" cy="192"/>
            </a:xfrm>
          </p:grpSpPr>
          <p:sp>
            <p:nvSpPr>
              <p:cNvPr id="17411" name="Rectangle 3"/>
              <p:cNvSpPr>
                <a:spLocks noChangeArrowheads="1"/>
              </p:cNvSpPr>
              <p:nvPr/>
            </p:nvSpPr>
            <p:spPr bwMode="auto">
              <a:xfrm>
                <a:off x="0" y="0"/>
                <a:ext cx="3521" cy="192"/>
              </a:xfrm>
              <a:prstGeom prst="rect">
                <a:avLst/>
              </a:prstGeom>
              <a:noFill/>
              <a:ln w="9525">
                <a:noFill/>
                <a:miter lim="800000"/>
                <a:headEnd/>
                <a:tailEnd/>
              </a:ln>
              <a:effectLst/>
            </p:spPr>
            <p:txBody>
              <a:bodyPr anchor="ctr"/>
              <a:lstStyle/>
              <a:p>
                <a:pPr algn="ctr"/>
                <a:r>
                  <a:rPr lang="en-US" sz="4800">
                    <a:solidFill>
                      <a:schemeClr val="bg1"/>
                    </a:solidFill>
                    <a:latin typeface="Cooper Black" pitchFamily="18" charset="0"/>
                  </a:rPr>
                  <a:t>They were in charge of deciding punishments that criminals would receive. </a:t>
                </a:r>
              </a:p>
            </p:txBody>
          </p:sp>
          <p:sp>
            <p:nvSpPr>
              <p:cNvPr id="17412" name="Rectangle 4"/>
              <p:cNvSpPr>
                <a:spLocks noChangeArrowheads="1"/>
              </p:cNvSpPr>
              <p:nvPr/>
            </p:nvSpPr>
            <p:spPr bwMode="auto">
              <a:xfrm>
                <a:off x="0" y="0"/>
                <a:ext cx="3521" cy="192"/>
              </a:xfrm>
              <a:prstGeom prst="rect">
                <a:avLst/>
              </a:prstGeom>
              <a:noFill/>
              <a:ln w="7">
                <a:solidFill>
                  <a:srgbClr val="A0A0A0"/>
                </a:solidFill>
                <a:miter lim="800000"/>
                <a:headEnd/>
                <a:tailEnd/>
              </a:ln>
              <a:effectLst/>
            </p:spPr>
            <p:txBody>
              <a:bodyPr/>
              <a:lstStyle/>
              <a:p>
                <a:endParaRPr lang="en-US"/>
              </a:p>
            </p:txBody>
          </p:sp>
        </p:grpSp>
        <p:sp>
          <p:nvSpPr>
            <p:cNvPr id="17414" name="Rectangle 6"/>
            <p:cNvSpPr>
              <a:spLocks noChangeArrowheads="1"/>
            </p:cNvSpPr>
            <p:nvPr/>
          </p:nvSpPr>
          <p:spPr bwMode="auto">
            <a:xfrm>
              <a:off x="-11" y="-11"/>
              <a:ext cx="3543" cy="214"/>
            </a:xfrm>
            <a:prstGeom prst="rect">
              <a:avLst/>
            </a:prstGeom>
            <a:noFill/>
            <a:ln w="34925">
              <a:solidFill>
                <a:srgbClr val="A0A0A0"/>
              </a:solidFill>
              <a:miter lim="800000"/>
              <a:headEnd/>
              <a:tailEnd/>
            </a:ln>
            <a:effectLst/>
          </p:spPr>
          <p:txBody>
            <a:bodyPr/>
            <a:lstStyle/>
            <a:p>
              <a:endParaRPr lang="en-US"/>
            </a:p>
          </p:txBody>
        </p:sp>
      </p:grpSp>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434" name="Rectangle 2"/>
          <p:cNvSpPr>
            <a:spLocks noChangeArrowheads="1"/>
          </p:cNvSpPr>
          <p:nvPr/>
        </p:nvSpPr>
        <p:spPr bwMode="auto">
          <a:xfrm>
            <a:off x="1800225" y="3276600"/>
            <a:ext cx="9144000" cy="0"/>
          </a:xfrm>
          <a:prstGeom prst="rect">
            <a:avLst/>
          </a:prstGeom>
          <a:noFill/>
          <a:ln w="9525">
            <a:noFill/>
            <a:miter lim="800000"/>
            <a:headEnd/>
            <a:tailEnd/>
          </a:ln>
          <a:effectLst/>
        </p:spPr>
        <p:txBody>
          <a:bodyPr>
            <a:spAutoFit/>
          </a:bodyPr>
          <a:lstStyle/>
          <a:p>
            <a:endParaRPr lang="en-US"/>
          </a:p>
        </p:txBody>
      </p:sp>
      <p:grpSp>
        <p:nvGrpSpPr>
          <p:cNvPr id="18439" name="Group 7"/>
          <p:cNvGrpSpPr>
            <a:grpSpLocks/>
          </p:cNvGrpSpPr>
          <p:nvPr/>
        </p:nvGrpSpPr>
        <p:grpSpPr bwMode="auto">
          <a:xfrm>
            <a:off x="1219200" y="1143000"/>
            <a:ext cx="6553200" cy="4343400"/>
            <a:chOff x="-11" y="-11"/>
            <a:chExt cx="3515" cy="214"/>
          </a:xfrm>
        </p:grpSpPr>
        <p:grpSp>
          <p:nvGrpSpPr>
            <p:cNvPr id="18437" name="Group 5"/>
            <p:cNvGrpSpPr>
              <a:grpSpLocks/>
            </p:cNvGrpSpPr>
            <p:nvPr/>
          </p:nvGrpSpPr>
          <p:grpSpPr bwMode="auto">
            <a:xfrm>
              <a:off x="0" y="0"/>
              <a:ext cx="3493" cy="192"/>
              <a:chOff x="0" y="0"/>
              <a:chExt cx="3493" cy="192"/>
            </a:xfrm>
          </p:grpSpPr>
          <p:sp>
            <p:nvSpPr>
              <p:cNvPr id="18435" name="Rectangle 3"/>
              <p:cNvSpPr>
                <a:spLocks noChangeArrowheads="1"/>
              </p:cNvSpPr>
              <p:nvPr/>
            </p:nvSpPr>
            <p:spPr bwMode="auto">
              <a:xfrm>
                <a:off x="0" y="0"/>
                <a:ext cx="3493" cy="192"/>
              </a:xfrm>
              <a:prstGeom prst="rect">
                <a:avLst/>
              </a:prstGeom>
              <a:noFill/>
              <a:ln w="9525">
                <a:noFill/>
                <a:miter lim="800000"/>
                <a:headEnd/>
                <a:tailEnd/>
              </a:ln>
              <a:effectLst/>
            </p:spPr>
            <p:txBody>
              <a:bodyPr anchor="ctr"/>
              <a:lstStyle/>
              <a:p>
                <a:pPr algn="ctr"/>
                <a:r>
                  <a:rPr lang="en-US" sz="4800">
                    <a:solidFill>
                      <a:schemeClr val="bg1"/>
                    </a:solidFill>
                    <a:latin typeface="Cooper Black" pitchFamily="18" charset="0"/>
                  </a:rPr>
                  <a:t>Their job was similar to the job that judges have today in the United States.</a:t>
                </a:r>
              </a:p>
            </p:txBody>
          </p:sp>
          <p:sp>
            <p:nvSpPr>
              <p:cNvPr id="18436" name="Rectangle 4"/>
              <p:cNvSpPr>
                <a:spLocks noChangeArrowheads="1"/>
              </p:cNvSpPr>
              <p:nvPr/>
            </p:nvSpPr>
            <p:spPr bwMode="auto">
              <a:xfrm>
                <a:off x="0" y="0"/>
                <a:ext cx="3493" cy="192"/>
              </a:xfrm>
              <a:prstGeom prst="rect">
                <a:avLst/>
              </a:prstGeom>
              <a:noFill/>
              <a:ln w="7">
                <a:solidFill>
                  <a:srgbClr val="A0A0A0"/>
                </a:solidFill>
                <a:miter lim="800000"/>
                <a:headEnd/>
                <a:tailEnd/>
              </a:ln>
              <a:effectLst/>
            </p:spPr>
            <p:txBody>
              <a:bodyPr/>
              <a:lstStyle/>
              <a:p>
                <a:endParaRPr lang="en-US"/>
              </a:p>
            </p:txBody>
          </p:sp>
        </p:grpSp>
        <p:sp>
          <p:nvSpPr>
            <p:cNvPr id="18438" name="Rectangle 6"/>
            <p:cNvSpPr>
              <a:spLocks noChangeArrowheads="1"/>
            </p:cNvSpPr>
            <p:nvPr/>
          </p:nvSpPr>
          <p:spPr bwMode="auto">
            <a:xfrm>
              <a:off x="-11" y="-11"/>
              <a:ext cx="3515" cy="214"/>
            </a:xfrm>
            <a:prstGeom prst="rect">
              <a:avLst/>
            </a:prstGeom>
            <a:noFill/>
            <a:ln w="34925">
              <a:solidFill>
                <a:srgbClr val="A0A0A0"/>
              </a:solidFill>
              <a:miter lim="800000"/>
              <a:headEnd/>
              <a:tailEnd/>
            </a:ln>
            <a:effectLst/>
          </p:spPr>
          <p:txBody>
            <a:bodyPr/>
            <a:lstStyle/>
            <a:p>
              <a:endParaRPr lang="en-US"/>
            </a:p>
          </p:txBody>
        </p:sp>
      </p:gr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9698" name="Rectangle 2"/>
          <p:cNvSpPr>
            <a:spLocks noChangeArrowheads="1"/>
          </p:cNvSpPr>
          <p:nvPr/>
        </p:nvSpPr>
        <p:spPr bwMode="auto">
          <a:xfrm>
            <a:off x="1066800" y="1905000"/>
            <a:ext cx="6934200" cy="3019425"/>
          </a:xfrm>
          <a:prstGeom prst="rect">
            <a:avLst/>
          </a:prstGeom>
          <a:noFill/>
          <a:ln w="9525">
            <a:noFill/>
            <a:miter lim="800000"/>
            <a:headEnd/>
            <a:tailEnd/>
          </a:ln>
          <a:effectLst/>
        </p:spPr>
        <p:txBody>
          <a:bodyPr>
            <a:spAutoFit/>
          </a:bodyPr>
          <a:lstStyle/>
          <a:p>
            <a:pPr algn="ctr"/>
            <a:r>
              <a:rPr lang="en-US" sz="4800">
                <a:solidFill>
                  <a:schemeClr val="bg1"/>
                </a:solidFill>
                <a:latin typeface="Cooper Black" pitchFamily="18" charset="0"/>
              </a:rPr>
              <a:t>The Roman government was a republic.</a:t>
            </a:r>
          </a:p>
          <a:p>
            <a:pPr eaLnBrk="0" hangingPunct="0"/>
            <a:endParaRPr lang="en-US" sz="4800">
              <a:solidFill>
                <a:schemeClr val="bg1"/>
              </a:solidFill>
              <a:latin typeface="Cooper Black" pitchFamily="18" charset="0"/>
            </a:endParaRPr>
          </a:p>
        </p:txBody>
      </p:sp>
    </p:spTree>
  </p:cSld>
  <p:clrMapOvr>
    <a:masterClrMapping/>
  </p:clrMapOvr>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9458" name="Rectangle 2"/>
          <p:cNvSpPr>
            <a:spLocks noChangeArrowheads="1"/>
          </p:cNvSpPr>
          <p:nvPr/>
        </p:nvSpPr>
        <p:spPr bwMode="auto">
          <a:xfrm>
            <a:off x="914400" y="1600200"/>
            <a:ext cx="7543800" cy="4117975"/>
          </a:xfrm>
          <a:prstGeom prst="rect">
            <a:avLst/>
          </a:prstGeom>
          <a:noFill/>
          <a:ln w="9525">
            <a:noFill/>
            <a:miter lim="800000"/>
            <a:headEnd/>
            <a:tailEnd/>
          </a:ln>
          <a:effectLst/>
        </p:spPr>
        <p:txBody>
          <a:bodyPr>
            <a:spAutoFit/>
          </a:bodyPr>
          <a:lstStyle/>
          <a:p>
            <a:pPr algn="ctr"/>
            <a:r>
              <a:rPr lang="en-US" sz="6600">
                <a:solidFill>
                  <a:schemeClr val="bg1"/>
                </a:solidFill>
                <a:latin typeface="Cooper Black" pitchFamily="18" charset="0"/>
              </a:rPr>
              <a:t>Would I have been able to vote in Rome?</a:t>
            </a:r>
          </a:p>
          <a:p>
            <a:pPr eaLnBrk="0" hangingPunct="0"/>
            <a:endParaRPr lang="en-US" sz="6600">
              <a:solidFill>
                <a:schemeClr val="bg1"/>
              </a:solidFill>
              <a:latin typeface="Cooper Black"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iterate type="wd">
                                    <p:tmPct val="100000"/>
                                  </p:iterate>
                                  <p:childTnLst>
                                    <p:set>
                                      <p:cBhvr>
                                        <p:cTn id="6" dur="1" fill="hold">
                                          <p:stCondLst>
                                            <p:cond delay="0"/>
                                          </p:stCondLst>
                                        </p:cTn>
                                        <p:tgtEl>
                                          <p:spTgt spid="19458"/>
                                        </p:tgtEl>
                                        <p:attrNameLst>
                                          <p:attrName>style.visibility</p:attrName>
                                        </p:attrNameLst>
                                      </p:cBhvr>
                                      <p:to>
                                        <p:strVal val="visible"/>
                                      </p:to>
                                    </p:set>
                                    <p:anim calcmode="lin" valueType="num">
                                      <p:cBhvr additive="base">
                                        <p:cTn id="7" dur="300" fill="hold"/>
                                        <p:tgtEl>
                                          <p:spTgt spid="19458"/>
                                        </p:tgtEl>
                                        <p:attrNameLst>
                                          <p:attrName>ppt_x</p:attrName>
                                        </p:attrNameLst>
                                      </p:cBhvr>
                                      <p:tavLst>
                                        <p:tav tm="0">
                                          <p:val>
                                            <p:strVal val="0-#ppt_w/2"/>
                                          </p:val>
                                        </p:tav>
                                        <p:tav tm="100000">
                                          <p:val>
                                            <p:strVal val="#ppt_x"/>
                                          </p:val>
                                        </p:tav>
                                      </p:tavLst>
                                    </p:anim>
                                    <p:anim calcmode="lin" valueType="num">
                                      <p:cBhvr additive="base">
                                        <p:cTn id="8" dur="300" fill="hold"/>
                                        <p:tgtEl>
                                          <p:spTgt spid="1945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8" grpId="0" autoUpdateAnimBg="0"/>
    </p:bldLst>
  </p:timing>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482" name="Rectangle 2"/>
          <p:cNvSpPr>
            <a:spLocks noChangeArrowheads="1"/>
          </p:cNvSpPr>
          <p:nvPr/>
        </p:nvSpPr>
        <p:spPr bwMode="auto">
          <a:xfrm>
            <a:off x="914400" y="1143000"/>
            <a:ext cx="7620000" cy="5214938"/>
          </a:xfrm>
          <a:prstGeom prst="rect">
            <a:avLst/>
          </a:prstGeom>
          <a:noFill/>
          <a:ln w="9525">
            <a:noFill/>
            <a:miter lim="800000"/>
            <a:headEnd/>
            <a:tailEnd/>
          </a:ln>
          <a:effectLst/>
        </p:spPr>
        <p:txBody>
          <a:bodyPr>
            <a:spAutoFit/>
          </a:bodyPr>
          <a:lstStyle/>
          <a:p>
            <a:pPr algn="ctr"/>
            <a:r>
              <a:rPr lang="en-US" sz="4800">
                <a:solidFill>
                  <a:schemeClr val="bg1"/>
                </a:solidFill>
                <a:latin typeface="Cooper Black" pitchFamily="18" charset="0"/>
              </a:rPr>
              <a:t>In ancient Rome, you were not allowed to vote on laws or elect leaders of the government until you were an adult. </a:t>
            </a:r>
          </a:p>
          <a:p>
            <a:pPr eaLnBrk="0" hangingPunct="0"/>
            <a:endParaRPr lang="en-US" sz="4800">
              <a:solidFill>
                <a:schemeClr val="bg1"/>
              </a:solidFill>
              <a:latin typeface="Cooper Black" pitchFamily="18" charset="0"/>
            </a:endParaRPr>
          </a:p>
        </p:txBody>
      </p:sp>
    </p:spTree>
  </p:cSld>
  <p:clrMapOvr>
    <a:masterClrMapping/>
  </p:clrMapOvr>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506" name="Rectangle 2"/>
          <p:cNvSpPr>
            <a:spLocks noChangeArrowheads="1"/>
          </p:cNvSpPr>
          <p:nvPr/>
        </p:nvSpPr>
        <p:spPr bwMode="auto">
          <a:xfrm>
            <a:off x="609600" y="1600200"/>
            <a:ext cx="7772400" cy="3384550"/>
          </a:xfrm>
          <a:prstGeom prst="rect">
            <a:avLst/>
          </a:prstGeom>
          <a:noFill/>
          <a:ln w="9525">
            <a:noFill/>
            <a:miter lim="800000"/>
            <a:headEnd/>
            <a:tailEnd/>
          </a:ln>
          <a:effectLst/>
        </p:spPr>
        <p:txBody>
          <a:bodyPr>
            <a:spAutoFit/>
          </a:bodyPr>
          <a:lstStyle/>
          <a:p>
            <a:pPr algn="ctr"/>
            <a:r>
              <a:rPr lang="en-US" sz="4800">
                <a:solidFill>
                  <a:schemeClr val="bg1"/>
                </a:solidFill>
                <a:latin typeface="Cooper Black" pitchFamily="18" charset="0"/>
              </a:rPr>
              <a:t>Even then, only men who owned land were allowed to have a say in the laws.</a:t>
            </a:r>
            <a:r>
              <a:rPr lang="en-US" sz="1400"/>
              <a:t> </a:t>
            </a:r>
            <a:endParaRPr lang="en-US"/>
          </a:p>
          <a:p>
            <a:pPr eaLnBrk="0" hangingPunct="0"/>
            <a:endParaRPr lang="en-US"/>
          </a:p>
        </p:txBody>
      </p:sp>
    </p:spTree>
  </p:cSld>
  <p:clrMapOvr>
    <a:masterClrMapping/>
  </p:clrMapOvr>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5842" name="Rectangle 2"/>
          <p:cNvSpPr>
            <a:spLocks noChangeArrowheads="1"/>
          </p:cNvSpPr>
          <p:nvPr/>
        </p:nvSpPr>
        <p:spPr bwMode="auto">
          <a:xfrm>
            <a:off x="609600" y="1600200"/>
            <a:ext cx="7772400" cy="4117975"/>
          </a:xfrm>
          <a:prstGeom prst="rect">
            <a:avLst/>
          </a:prstGeom>
          <a:noFill/>
          <a:ln w="9525">
            <a:noFill/>
            <a:miter lim="800000"/>
            <a:headEnd/>
            <a:tailEnd/>
          </a:ln>
          <a:effectLst/>
        </p:spPr>
        <p:txBody>
          <a:bodyPr>
            <a:spAutoFit/>
          </a:bodyPr>
          <a:lstStyle/>
          <a:p>
            <a:pPr algn="ctr"/>
            <a:r>
              <a:rPr lang="en-US" sz="6600">
                <a:solidFill>
                  <a:schemeClr val="bg1"/>
                </a:solidFill>
                <a:latin typeface="Cooper Black" pitchFamily="18" charset="0"/>
              </a:rPr>
              <a:t>The </a:t>
            </a:r>
          </a:p>
          <a:p>
            <a:pPr algn="ctr"/>
            <a:r>
              <a:rPr lang="en-US" sz="6600">
                <a:solidFill>
                  <a:schemeClr val="bg1"/>
                </a:solidFill>
                <a:latin typeface="Cooper Black" pitchFamily="18" charset="0"/>
              </a:rPr>
              <a:t>Roman</a:t>
            </a:r>
          </a:p>
          <a:p>
            <a:pPr algn="ctr"/>
            <a:r>
              <a:rPr lang="en-US" sz="6600">
                <a:solidFill>
                  <a:schemeClr val="bg1"/>
                </a:solidFill>
                <a:latin typeface="Cooper Black" pitchFamily="18" charset="0"/>
              </a:rPr>
              <a:t>Forum</a:t>
            </a:r>
            <a:endParaRPr lang="en-US" sz="6600"/>
          </a:p>
          <a:p>
            <a:pPr eaLnBrk="0" hangingPunct="0"/>
            <a:endParaRPr lang="en-US" sz="66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iterate type="wd">
                                    <p:tmPct val="100000"/>
                                  </p:iterate>
                                  <p:childTnLst>
                                    <p:set>
                                      <p:cBhvr>
                                        <p:cTn id="6" dur="1" fill="hold">
                                          <p:stCondLst>
                                            <p:cond delay="0"/>
                                          </p:stCondLst>
                                        </p:cTn>
                                        <p:tgtEl>
                                          <p:spTgt spid="35842"/>
                                        </p:tgtEl>
                                        <p:attrNameLst>
                                          <p:attrName>style.visibility</p:attrName>
                                        </p:attrNameLst>
                                      </p:cBhvr>
                                      <p:to>
                                        <p:strVal val="visible"/>
                                      </p:to>
                                    </p:set>
                                    <p:anim calcmode="lin" valueType="num">
                                      <p:cBhvr additive="base">
                                        <p:cTn id="7" dur="300" fill="hold"/>
                                        <p:tgtEl>
                                          <p:spTgt spid="35842"/>
                                        </p:tgtEl>
                                        <p:attrNameLst>
                                          <p:attrName>ppt_x</p:attrName>
                                        </p:attrNameLst>
                                      </p:cBhvr>
                                      <p:tavLst>
                                        <p:tav tm="0">
                                          <p:val>
                                            <p:strVal val="0-#ppt_w/2"/>
                                          </p:val>
                                        </p:tav>
                                        <p:tav tm="100000">
                                          <p:val>
                                            <p:strVal val="#ppt_x"/>
                                          </p:val>
                                        </p:tav>
                                      </p:tavLst>
                                    </p:anim>
                                    <p:anim calcmode="lin" valueType="num">
                                      <p:cBhvr additive="base">
                                        <p:cTn id="8" dur="300" fill="hold"/>
                                        <p:tgtEl>
                                          <p:spTgt spid="3584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2" grpId="0" autoUpdateAnimBg="0"/>
    </p:bldLst>
  </p:timing>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7891" name="Rectangle 3"/>
          <p:cNvSpPr>
            <a:spLocks noChangeArrowheads="1"/>
          </p:cNvSpPr>
          <p:nvPr/>
        </p:nvSpPr>
        <p:spPr bwMode="auto">
          <a:xfrm>
            <a:off x="1066800" y="2728913"/>
            <a:ext cx="7391400" cy="1400175"/>
          </a:xfrm>
          <a:prstGeom prst="rect">
            <a:avLst/>
          </a:prstGeom>
          <a:noFill/>
          <a:ln w="9525">
            <a:noFill/>
            <a:miter lim="800000"/>
            <a:headEnd/>
            <a:tailEnd/>
          </a:ln>
          <a:effectLst/>
        </p:spPr>
        <p:txBody>
          <a:bodyPr anchor="ctr"/>
          <a:lstStyle/>
          <a:p>
            <a:pPr algn="ctr"/>
            <a:r>
              <a:rPr lang="en-US" sz="4800">
                <a:solidFill>
                  <a:schemeClr val="bg1"/>
                </a:solidFill>
                <a:latin typeface="Cooper Black" pitchFamily="18" charset="0"/>
              </a:rPr>
              <a:t>The forum was the center of political, commercial and judicial life in </a:t>
            </a:r>
            <a:r>
              <a:rPr lang="en-US" sz="4800" b="1">
                <a:solidFill>
                  <a:schemeClr val="bg1"/>
                </a:solidFill>
                <a:latin typeface="Cooper Black" pitchFamily="18" charset="0"/>
              </a:rPr>
              <a:t>ancient Rome</a:t>
            </a:r>
            <a:r>
              <a:rPr lang="en-US" sz="4800">
                <a:solidFill>
                  <a:schemeClr val="bg1"/>
                </a:solidFill>
                <a:latin typeface="Cooper Black" pitchFamily="18" charset="0"/>
              </a:rPr>
              <a:t>. The largest buildings were the basilicas, where legal cases were heard.</a:t>
            </a:r>
          </a:p>
        </p:txBody>
      </p:sp>
    </p:spTree>
  </p:cSld>
  <p:clrMapOvr>
    <a:masterClrMapping/>
  </p:clrMapOvr>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6866" name="Rectangle 2"/>
          <p:cNvSpPr>
            <a:spLocks noChangeArrowheads="1"/>
          </p:cNvSpPr>
          <p:nvPr/>
        </p:nvSpPr>
        <p:spPr bwMode="auto">
          <a:xfrm>
            <a:off x="1981200" y="2133600"/>
            <a:ext cx="6172200" cy="2287588"/>
          </a:xfrm>
          <a:prstGeom prst="rect">
            <a:avLst/>
          </a:prstGeom>
          <a:noFill/>
          <a:ln w="9525">
            <a:noFill/>
            <a:miter lim="800000"/>
            <a:headEnd/>
            <a:tailEnd/>
          </a:ln>
          <a:effectLst/>
        </p:spPr>
        <p:txBody>
          <a:bodyPr>
            <a:spAutoFit/>
          </a:bodyPr>
          <a:lstStyle/>
          <a:p>
            <a:pPr algn="ctr"/>
            <a:r>
              <a:rPr lang="en-US" sz="4800">
                <a:solidFill>
                  <a:schemeClr val="bg1"/>
                </a:solidFill>
                <a:latin typeface="Cooper Black" pitchFamily="18" charset="0"/>
                <a:hlinkClick r:id="rId2"/>
              </a:rPr>
              <a:t>The Roman Forum Rome Italy - ComPart</a:t>
            </a:r>
            <a:endParaRPr lang="en-US" sz="4800">
              <a:solidFill>
                <a:schemeClr val="bg1"/>
              </a:solidFill>
              <a:latin typeface="Cooper Black" pitchFamily="18" charset="0"/>
            </a:endParaRPr>
          </a:p>
        </p:txBody>
      </p:sp>
    </p:spTree>
  </p:cSld>
  <p:clrMapOvr>
    <a:masterClrMapping/>
  </p:clrMapOvr>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38915" name="Picture 3" descr="http://web.ics.purdue.edu/~rauhn/roman_forum2.jpg"/>
          <p:cNvPicPr>
            <a:picLocks noChangeAspect="1" noChangeArrowheads="1"/>
          </p:cNvPicPr>
          <p:nvPr/>
        </p:nvPicPr>
        <p:blipFill>
          <a:blip r:embed="rId2" cstate="print"/>
          <a:srcRect/>
          <a:stretch>
            <a:fillRect/>
          </a:stretch>
        </p:blipFill>
        <p:spPr bwMode="auto">
          <a:xfrm>
            <a:off x="609600" y="765175"/>
            <a:ext cx="7543800" cy="5073650"/>
          </a:xfrm>
          <a:prstGeom prst="rect">
            <a:avLst/>
          </a:prstGeom>
          <a:noFill/>
        </p:spPr>
      </p:pic>
    </p:spTree>
  </p:cSld>
  <p:clrMapOvr>
    <a:masterClrMapping/>
  </p:clrMapOvr>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39939" name="Picture 3" descr="http://www.london-oratory.org/The%20Classics%20Department%20Website/Roman%20Forum%20diag.jpg"/>
          <p:cNvPicPr>
            <a:picLocks noChangeAspect="1" noChangeArrowheads="1"/>
          </p:cNvPicPr>
          <p:nvPr/>
        </p:nvPicPr>
        <p:blipFill>
          <a:blip r:embed="rId2" cstate="print"/>
          <a:srcRect/>
          <a:stretch>
            <a:fillRect/>
          </a:stretch>
        </p:blipFill>
        <p:spPr bwMode="auto">
          <a:xfrm>
            <a:off x="1057275" y="903288"/>
            <a:ext cx="7029450" cy="5051425"/>
          </a:xfrm>
          <a:prstGeom prst="rect">
            <a:avLst/>
          </a:prstGeom>
          <a:noFill/>
        </p:spPr>
      </p:pic>
    </p:spTree>
  </p:cSld>
  <p:clrMapOvr>
    <a:masterClrMapping/>
  </p:clrMapOvr>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40963" name="Picture 3" descr="http://depthome.brooklyn.cuny.edu/classics/dunkle/romnlife/forumrcn.gif"/>
          <p:cNvPicPr>
            <a:picLocks noChangeAspect="1" noChangeArrowheads="1"/>
          </p:cNvPicPr>
          <p:nvPr/>
        </p:nvPicPr>
        <p:blipFill>
          <a:blip r:embed="rId2" cstate="print"/>
          <a:srcRect/>
          <a:stretch>
            <a:fillRect/>
          </a:stretch>
        </p:blipFill>
        <p:spPr bwMode="auto">
          <a:xfrm>
            <a:off x="1752600" y="533400"/>
            <a:ext cx="5715000" cy="3584575"/>
          </a:xfrm>
          <a:prstGeom prst="rect">
            <a:avLst/>
          </a:prstGeom>
          <a:noFill/>
        </p:spPr>
      </p:pic>
      <p:sp>
        <p:nvSpPr>
          <p:cNvPr id="40964" name="Rectangle 4"/>
          <p:cNvSpPr>
            <a:spLocks noChangeArrowheads="1"/>
          </p:cNvSpPr>
          <p:nvPr/>
        </p:nvSpPr>
        <p:spPr bwMode="auto">
          <a:xfrm>
            <a:off x="0" y="4343400"/>
            <a:ext cx="9144000" cy="2289175"/>
          </a:xfrm>
          <a:prstGeom prst="rect">
            <a:avLst/>
          </a:prstGeom>
          <a:noFill/>
          <a:ln w="9525">
            <a:noFill/>
            <a:miter lim="800000"/>
            <a:headEnd/>
            <a:tailEnd/>
          </a:ln>
          <a:effectLst/>
        </p:spPr>
        <p:txBody>
          <a:bodyPr>
            <a:spAutoFit/>
          </a:bodyPr>
          <a:lstStyle/>
          <a:p>
            <a:pPr algn="ctr"/>
            <a:r>
              <a:rPr lang="en-US" sz="1800">
                <a:latin typeface="Cooper Black" pitchFamily="18" charset="0"/>
              </a:rPr>
              <a:t>1 = Basilica Julia </a:t>
            </a:r>
            <a:br>
              <a:rPr lang="en-US" sz="1800">
                <a:latin typeface="Cooper Black" pitchFamily="18" charset="0"/>
              </a:rPr>
            </a:br>
            <a:r>
              <a:rPr lang="en-US" sz="1800">
                <a:latin typeface="Cooper Black" pitchFamily="18" charset="0"/>
              </a:rPr>
              <a:t>2 = Temple of Saturn </a:t>
            </a:r>
            <a:br>
              <a:rPr lang="en-US" sz="1800">
                <a:latin typeface="Cooper Black" pitchFamily="18" charset="0"/>
              </a:rPr>
            </a:br>
            <a:r>
              <a:rPr lang="en-US" sz="1800">
                <a:latin typeface="Cooper Black" pitchFamily="18" charset="0"/>
              </a:rPr>
              <a:t>3 = Temple of Jupiter Optimus Maximus (on Capitoline hill) </a:t>
            </a:r>
            <a:br>
              <a:rPr lang="en-US" sz="1800">
                <a:latin typeface="Cooper Black" pitchFamily="18" charset="0"/>
              </a:rPr>
            </a:br>
            <a:r>
              <a:rPr lang="en-US" sz="1800">
                <a:latin typeface="Cooper Black" pitchFamily="18" charset="0"/>
              </a:rPr>
              <a:t>4 = Tabularium (Archive Building) </a:t>
            </a:r>
            <a:br>
              <a:rPr lang="en-US" sz="1800">
                <a:latin typeface="Cooper Black" pitchFamily="18" charset="0"/>
              </a:rPr>
            </a:br>
            <a:r>
              <a:rPr lang="en-US" sz="1800">
                <a:latin typeface="Cooper Black" pitchFamily="18" charset="0"/>
              </a:rPr>
              <a:t>5 = Temple of Vespasian </a:t>
            </a:r>
            <a:br>
              <a:rPr lang="en-US" sz="1800">
                <a:latin typeface="Cooper Black" pitchFamily="18" charset="0"/>
              </a:rPr>
            </a:br>
            <a:r>
              <a:rPr lang="en-US" sz="1800">
                <a:latin typeface="Cooper Black" pitchFamily="18" charset="0"/>
              </a:rPr>
              <a:t>6 = Rostra </a:t>
            </a:r>
            <a:br>
              <a:rPr lang="en-US" sz="1800">
                <a:latin typeface="Cooper Black" pitchFamily="18" charset="0"/>
              </a:rPr>
            </a:br>
            <a:r>
              <a:rPr lang="en-US" sz="1800">
                <a:latin typeface="Cooper Black" pitchFamily="18" charset="0"/>
              </a:rPr>
              <a:t>7 = Temple of Concord </a:t>
            </a:r>
            <a:br>
              <a:rPr lang="en-US" sz="1800">
                <a:latin typeface="Cooper Black" pitchFamily="18" charset="0"/>
              </a:rPr>
            </a:br>
            <a:r>
              <a:rPr lang="en-US" sz="1800">
                <a:latin typeface="Cooper Black" pitchFamily="18" charset="0"/>
              </a:rPr>
              <a:t>8 = Triumphal Arch of Septimius Severus</a:t>
            </a:r>
            <a:r>
              <a:rPr lang="en-US" sz="1400"/>
              <a:t> </a:t>
            </a:r>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722" name="Rectangle 2"/>
          <p:cNvSpPr>
            <a:spLocks noChangeArrowheads="1"/>
          </p:cNvSpPr>
          <p:nvPr/>
        </p:nvSpPr>
        <p:spPr bwMode="auto">
          <a:xfrm>
            <a:off x="838200" y="1752600"/>
            <a:ext cx="7391400" cy="3019425"/>
          </a:xfrm>
          <a:prstGeom prst="rect">
            <a:avLst/>
          </a:prstGeom>
          <a:noFill/>
          <a:ln w="9525">
            <a:noFill/>
            <a:miter lim="800000"/>
            <a:headEnd/>
            <a:tailEnd/>
          </a:ln>
          <a:effectLst/>
        </p:spPr>
        <p:txBody>
          <a:bodyPr>
            <a:spAutoFit/>
          </a:bodyPr>
          <a:lstStyle/>
          <a:p>
            <a:pPr algn="ctr"/>
            <a:r>
              <a:rPr lang="en-US" sz="4800">
                <a:solidFill>
                  <a:schemeClr val="bg1"/>
                </a:solidFill>
                <a:latin typeface="Cooper Black" pitchFamily="18" charset="0"/>
              </a:rPr>
              <a:t>In a republic, citizens can choose their </a:t>
            </a:r>
            <a:r>
              <a:rPr lang="en-US" sz="4800" b="1" i="1" u="sng">
                <a:solidFill>
                  <a:schemeClr val="bg1"/>
                </a:solidFill>
                <a:latin typeface="Cooper Black" pitchFamily="18" charset="0"/>
              </a:rPr>
              <a:t>leaders</a:t>
            </a:r>
            <a:r>
              <a:rPr lang="en-US" sz="4800">
                <a:solidFill>
                  <a:schemeClr val="bg1"/>
                </a:solidFill>
                <a:latin typeface="Cooper Black" pitchFamily="18" charset="0"/>
              </a:rPr>
              <a:t>. </a:t>
            </a:r>
          </a:p>
          <a:p>
            <a:pPr eaLnBrk="0" hangingPunct="0"/>
            <a:endParaRPr lang="en-US" sz="4800">
              <a:solidFill>
                <a:schemeClr val="bg1"/>
              </a:solidFill>
              <a:latin typeface="Cooper Black"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1746" name="Rectangle 2"/>
          <p:cNvSpPr>
            <a:spLocks noChangeArrowheads="1"/>
          </p:cNvSpPr>
          <p:nvPr/>
        </p:nvSpPr>
        <p:spPr bwMode="auto">
          <a:xfrm>
            <a:off x="838200" y="1676400"/>
            <a:ext cx="7391400" cy="3384550"/>
          </a:xfrm>
          <a:prstGeom prst="rect">
            <a:avLst/>
          </a:prstGeom>
          <a:noFill/>
          <a:ln w="9525">
            <a:noFill/>
            <a:miter lim="800000"/>
            <a:headEnd/>
            <a:tailEnd/>
          </a:ln>
          <a:effectLst/>
        </p:spPr>
        <p:txBody>
          <a:bodyPr>
            <a:spAutoFit/>
          </a:bodyPr>
          <a:lstStyle/>
          <a:p>
            <a:pPr algn="ctr"/>
            <a:r>
              <a:rPr lang="en-US" sz="4800">
                <a:solidFill>
                  <a:schemeClr val="bg1"/>
                </a:solidFill>
                <a:latin typeface="Cooper Black" pitchFamily="18" charset="0"/>
              </a:rPr>
              <a:t>The republic was established in 509 B.C. and lasted nearly 500 years.</a:t>
            </a:r>
            <a:r>
              <a:rPr lang="en-US" sz="1400"/>
              <a:t> </a:t>
            </a:r>
            <a:endParaRPr lang="en-US"/>
          </a:p>
          <a:p>
            <a:pPr eaLnBrk="0" hangingPunct="0"/>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2770" name="Rectangle 2"/>
          <p:cNvSpPr>
            <a:spLocks noChangeArrowheads="1"/>
          </p:cNvSpPr>
          <p:nvPr/>
        </p:nvSpPr>
        <p:spPr bwMode="auto">
          <a:xfrm>
            <a:off x="762000" y="457200"/>
            <a:ext cx="7772400" cy="6678613"/>
          </a:xfrm>
          <a:prstGeom prst="rect">
            <a:avLst/>
          </a:prstGeom>
          <a:noFill/>
          <a:ln w="9525">
            <a:noFill/>
            <a:miter lim="800000"/>
            <a:headEnd/>
            <a:tailEnd/>
          </a:ln>
          <a:effectLst/>
        </p:spPr>
        <p:txBody>
          <a:bodyPr>
            <a:spAutoFit/>
          </a:bodyPr>
          <a:lstStyle/>
          <a:p>
            <a:pPr algn="ctr"/>
            <a:r>
              <a:rPr lang="en-US" sz="4800">
                <a:solidFill>
                  <a:schemeClr val="bg1"/>
                </a:solidFill>
                <a:latin typeface="Cooper Black" pitchFamily="18" charset="0"/>
              </a:rPr>
              <a:t>One difference between the Roman republic and the Greek democracy was that in Greece all men could vote, but in Rome, only men with money and property could vote. </a:t>
            </a:r>
          </a:p>
          <a:p>
            <a:pPr algn="ctr" eaLnBrk="0" hangingPunct="0"/>
            <a:endParaRPr lang="en-US" sz="4800">
              <a:solidFill>
                <a:schemeClr val="bg1"/>
              </a:solidFill>
              <a:latin typeface="Cooper Black"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3794" name="Rectangle 2"/>
          <p:cNvSpPr>
            <a:spLocks noChangeArrowheads="1"/>
          </p:cNvSpPr>
          <p:nvPr/>
        </p:nvSpPr>
        <p:spPr bwMode="auto">
          <a:xfrm>
            <a:off x="762000" y="381000"/>
            <a:ext cx="7772400" cy="6791325"/>
          </a:xfrm>
          <a:prstGeom prst="rect">
            <a:avLst/>
          </a:prstGeom>
          <a:noFill/>
          <a:ln w="9525">
            <a:noFill/>
            <a:miter lim="800000"/>
            <a:headEnd/>
            <a:tailEnd/>
          </a:ln>
          <a:effectLst/>
        </p:spPr>
        <p:txBody>
          <a:bodyPr>
            <a:spAutoFit/>
          </a:bodyPr>
          <a:lstStyle/>
          <a:p>
            <a:pPr algn="ctr"/>
            <a:r>
              <a:rPr lang="en-US" sz="4400">
                <a:solidFill>
                  <a:schemeClr val="bg1"/>
                </a:solidFill>
                <a:latin typeface="Cooper Black" pitchFamily="18" charset="0"/>
              </a:rPr>
              <a:t>Another difference between the Roman republic and the Greek democracy was that in Greece all men voted on every law and in Rome the wealthy elected representatives to make laws for everyone.</a:t>
            </a:r>
          </a:p>
          <a:p>
            <a:pPr algn="ctr" eaLnBrk="0" hangingPunct="0"/>
            <a:endParaRPr lang="en-US" sz="4400">
              <a:solidFill>
                <a:schemeClr val="bg1"/>
              </a:solidFill>
              <a:latin typeface="Cooper Black"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4818" name="Rectangle 2"/>
          <p:cNvSpPr>
            <a:spLocks noChangeArrowheads="1"/>
          </p:cNvSpPr>
          <p:nvPr/>
        </p:nvSpPr>
        <p:spPr bwMode="auto">
          <a:xfrm>
            <a:off x="762000" y="1676400"/>
            <a:ext cx="7772400" cy="3751263"/>
          </a:xfrm>
          <a:prstGeom prst="rect">
            <a:avLst/>
          </a:prstGeom>
          <a:noFill/>
          <a:ln w="9525">
            <a:noFill/>
            <a:miter lim="800000"/>
            <a:headEnd/>
            <a:tailEnd/>
          </a:ln>
          <a:effectLst/>
        </p:spPr>
        <p:txBody>
          <a:bodyPr>
            <a:spAutoFit/>
          </a:bodyPr>
          <a:lstStyle/>
          <a:p>
            <a:pPr algn="ctr"/>
            <a:r>
              <a:rPr lang="en-US" sz="4800">
                <a:solidFill>
                  <a:schemeClr val="bg1"/>
                </a:solidFill>
                <a:latin typeface="Cooper Black" pitchFamily="18" charset="0"/>
              </a:rPr>
              <a:t>This type of democracy is called a representative democracy. </a:t>
            </a:r>
          </a:p>
          <a:p>
            <a:pPr algn="ctr" eaLnBrk="0" hangingPunct="0"/>
            <a:endParaRPr lang="en-US" sz="4800">
              <a:solidFill>
                <a:schemeClr val="bg1"/>
              </a:solidFill>
              <a:latin typeface="Cooper Black"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74" name="Rectangle 2"/>
          <p:cNvSpPr>
            <a:spLocks noChangeArrowheads="1"/>
          </p:cNvSpPr>
          <p:nvPr/>
        </p:nvSpPr>
        <p:spPr bwMode="auto">
          <a:xfrm>
            <a:off x="0" y="1295400"/>
            <a:ext cx="9144000" cy="5124450"/>
          </a:xfrm>
          <a:prstGeom prst="rect">
            <a:avLst/>
          </a:prstGeom>
          <a:noFill/>
          <a:ln w="9525">
            <a:noFill/>
            <a:miter lim="800000"/>
            <a:headEnd/>
            <a:tailEnd/>
          </a:ln>
          <a:effectLst/>
        </p:spPr>
        <p:txBody>
          <a:bodyPr>
            <a:spAutoFit/>
          </a:bodyPr>
          <a:lstStyle/>
          <a:p>
            <a:pPr algn="ctr"/>
            <a:r>
              <a:rPr lang="en-US" sz="6600">
                <a:solidFill>
                  <a:schemeClr val="bg1"/>
                </a:solidFill>
                <a:latin typeface="Cooper Black" pitchFamily="18" charset="0"/>
              </a:rPr>
              <a:t>How was the </a:t>
            </a:r>
          </a:p>
          <a:p>
            <a:pPr algn="ctr"/>
            <a:r>
              <a:rPr lang="en-US" sz="6600">
                <a:solidFill>
                  <a:schemeClr val="bg1"/>
                </a:solidFill>
                <a:latin typeface="Cooper Black" pitchFamily="18" charset="0"/>
              </a:rPr>
              <a:t>Roman </a:t>
            </a:r>
          </a:p>
          <a:p>
            <a:pPr algn="ctr"/>
            <a:r>
              <a:rPr lang="en-US" sz="6600">
                <a:solidFill>
                  <a:schemeClr val="bg1"/>
                </a:solidFill>
                <a:latin typeface="Cooper Black" pitchFamily="18" charset="0"/>
              </a:rPr>
              <a:t>government organized?</a:t>
            </a:r>
          </a:p>
          <a:p>
            <a:pPr eaLnBrk="0" hangingPunct="0"/>
            <a:endParaRPr lang="en-US" sz="6600">
              <a:solidFill>
                <a:schemeClr val="bg1"/>
              </a:solidFill>
              <a:latin typeface="Cooper Black"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iterate type="wd">
                                    <p:tmPct val="100000"/>
                                  </p:iterate>
                                  <p:childTnLst>
                                    <p:set>
                                      <p:cBhvr>
                                        <p:cTn id="6" dur="1" fill="hold">
                                          <p:stCondLst>
                                            <p:cond delay="0"/>
                                          </p:stCondLst>
                                        </p:cTn>
                                        <p:tgtEl>
                                          <p:spTgt spid="3074"/>
                                        </p:tgtEl>
                                        <p:attrNameLst>
                                          <p:attrName>style.visibility</p:attrName>
                                        </p:attrNameLst>
                                      </p:cBhvr>
                                      <p:to>
                                        <p:strVal val="visible"/>
                                      </p:to>
                                    </p:set>
                                    <p:anim calcmode="lin" valueType="num">
                                      <p:cBhvr additive="base">
                                        <p:cTn id="7" dur="300" fill="hold"/>
                                        <p:tgtEl>
                                          <p:spTgt spid="3074"/>
                                        </p:tgtEl>
                                        <p:attrNameLst>
                                          <p:attrName>ppt_x</p:attrName>
                                        </p:attrNameLst>
                                      </p:cBhvr>
                                      <p:tavLst>
                                        <p:tav tm="0">
                                          <p:val>
                                            <p:strVal val="0-#ppt_w/2"/>
                                          </p:val>
                                        </p:tav>
                                        <p:tav tm="100000">
                                          <p:val>
                                            <p:strVal val="#ppt_x"/>
                                          </p:val>
                                        </p:tav>
                                      </p:tavLst>
                                    </p:anim>
                                    <p:anim calcmode="lin" valueType="num">
                                      <p:cBhvr additive="base">
                                        <p:cTn id="8" dur="300" fill="hold"/>
                                        <p:tgtEl>
                                          <p:spTgt spid="307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autoUpdateAnimBg="0"/>
    </p:bldLst>
  </p:timing>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58</TotalTime>
  <Words>463</Words>
  <Application>Microsoft Macintosh PowerPoint</Application>
  <PresentationFormat>On-screen Show (4:3)</PresentationFormat>
  <Paragraphs>41</Paragraphs>
  <Slides>38</Slides>
  <Notes>0</Notes>
  <HiddenSlides>0</HiddenSlides>
  <MMClips>0</MMClips>
  <ScaleCrop>false</ScaleCrop>
  <HeadingPairs>
    <vt:vector size="4" baseType="variant">
      <vt:variant>
        <vt:lpstr>Design Template</vt:lpstr>
      </vt:variant>
      <vt:variant>
        <vt:i4>1</vt:i4>
      </vt:variant>
      <vt:variant>
        <vt:lpstr>Slide Titles</vt:lpstr>
      </vt:variant>
      <vt:variant>
        <vt:i4>38</vt:i4>
      </vt:variant>
    </vt:vector>
  </HeadingPairs>
  <TitlesOfParts>
    <vt:vector size="39" baseType="lpstr">
      <vt:lpstr>Default Design</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Resource User</dc:creator>
  <cp:lastModifiedBy>Dan Eizyk</cp:lastModifiedBy>
  <cp:revision>3</cp:revision>
  <dcterms:created xsi:type="dcterms:W3CDTF">2010-10-22T14:41:56Z</dcterms:created>
  <dcterms:modified xsi:type="dcterms:W3CDTF">2010-10-22T14:42:59Z</dcterms:modified>
</cp:coreProperties>
</file>